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437" r:id="rId1"/>
  </p:sldMasterIdLst>
  <p:notesMasterIdLst>
    <p:notesMasterId r:id="rId54"/>
  </p:notesMasterIdLst>
  <p:handoutMasterIdLst>
    <p:handoutMasterId r:id="rId55"/>
  </p:handoutMasterIdLst>
  <p:sldIdLst>
    <p:sldId id="1550" r:id="rId2"/>
    <p:sldId id="1558" r:id="rId3"/>
    <p:sldId id="1546" r:id="rId4"/>
    <p:sldId id="1265" r:id="rId5"/>
    <p:sldId id="1267" r:id="rId6"/>
    <p:sldId id="1519" r:id="rId7"/>
    <p:sldId id="1542" r:id="rId8"/>
    <p:sldId id="1537" r:id="rId9"/>
    <p:sldId id="1548" r:id="rId10"/>
    <p:sldId id="1544" r:id="rId11"/>
    <p:sldId id="1536" r:id="rId12"/>
    <p:sldId id="1543" r:id="rId13"/>
    <p:sldId id="1517" r:id="rId14"/>
    <p:sldId id="1518" r:id="rId15"/>
    <p:sldId id="1521" r:id="rId16"/>
    <p:sldId id="1520" r:id="rId17"/>
    <p:sldId id="1522" r:id="rId18"/>
    <p:sldId id="1523" r:id="rId19"/>
    <p:sldId id="1268" r:id="rId20"/>
    <p:sldId id="1526" r:id="rId21"/>
    <p:sldId id="1527" r:id="rId22"/>
    <p:sldId id="1545" r:id="rId23"/>
    <p:sldId id="1525" r:id="rId24"/>
    <p:sldId id="1432" r:id="rId25"/>
    <p:sldId id="1530" r:id="rId26"/>
    <p:sldId id="1495" r:id="rId27"/>
    <p:sldId id="1485" r:id="rId28"/>
    <p:sldId id="1539" r:id="rId29"/>
    <p:sldId id="1486" r:id="rId30"/>
    <p:sldId id="1540" r:id="rId31"/>
    <p:sldId id="1490" r:id="rId32"/>
    <p:sldId id="1492" r:id="rId33"/>
    <p:sldId id="1506" r:id="rId34"/>
    <p:sldId id="1513" r:id="rId35"/>
    <p:sldId id="1535" r:id="rId36"/>
    <p:sldId id="1531" r:id="rId37"/>
    <p:sldId id="1559" r:id="rId38"/>
    <p:sldId id="1560" r:id="rId39"/>
    <p:sldId id="1533" r:id="rId40"/>
    <p:sldId id="1516" r:id="rId41"/>
    <p:sldId id="1541" r:id="rId42"/>
    <p:sldId id="1556" r:id="rId43"/>
    <p:sldId id="1564" r:id="rId44"/>
    <p:sldId id="1553" r:id="rId45"/>
    <p:sldId id="1562" r:id="rId46"/>
    <p:sldId id="1563" r:id="rId47"/>
    <p:sldId id="1561" r:id="rId48"/>
    <p:sldId id="1554" r:id="rId49"/>
    <p:sldId id="1555" r:id="rId50"/>
    <p:sldId id="1549" r:id="rId51"/>
    <p:sldId id="1551" r:id="rId52"/>
    <p:sldId id="1291" r:id="rId53"/>
  </p:sldIdLst>
  <p:sldSz cx="9144000" cy="6858000" type="screen4x3"/>
  <p:notesSz cx="6858000" cy="9144000"/>
  <p:custShowLst>
    <p:custShow name="自訂放映1" id="0">
      <p:sldLst/>
    </p:custShow>
  </p:custShowLst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66"/>
    <a:srgbClr val="F93905"/>
    <a:srgbClr val="7D1301"/>
    <a:srgbClr val="791201"/>
    <a:srgbClr val="FBC26D"/>
    <a:srgbClr val="911601"/>
    <a:srgbClr val="991701"/>
    <a:srgbClr val="EFD9BB"/>
    <a:srgbClr val="F9EDE7"/>
    <a:srgbClr val="F1E2D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6" autoAdjust="0"/>
    <p:restoredTop sz="94709" autoAdjust="0"/>
  </p:normalViewPr>
  <p:slideViewPr>
    <p:cSldViewPr>
      <p:cViewPr varScale="1">
        <p:scale>
          <a:sx n="71" d="100"/>
          <a:sy n="71" d="100"/>
        </p:scale>
        <p:origin x="-14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698" y="-6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zh-TW" altLang="en-US"/>
              <a:t>楷書的技法與作品的完成</a:t>
            </a: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fld id="{F17EACC9-3678-4D73-8D17-AA601A060A4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xmlns="" val="2414537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242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fld id="{5DAFE324-6BF7-4B65-B7A3-A4999F62816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xmlns="" val="38258195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標題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cxnSp>
        <p:nvCxnSpPr>
          <p:cNvPr id="8" name="直線接點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橢圓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日期版面配置區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0FAF0E7-1E22-4FB3-B711-923D0359264B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495996-D379-4838-AD8A-16BCE494C3F0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AD051C-45F2-41EE-B55F-DC3ACB4990A5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ED77A6D-478D-4842-95B5-637C296C11E7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6" name="頁尾版面配置區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7" name="標題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C50687-1D1A-488B-82B3-A30A75554C6D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cxnSp>
        <p:nvCxnSpPr>
          <p:cNvPr id="7" name="直線接點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228057-3C33-4108-9A48-0D172E118614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CD8DD3-AE0D-426F-A303-3B6503F566BF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32" name="內容版面配置區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34" name="內容版面配置區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cxnSp>
        <p:nvCxnSpPr>
          <p:cNvPr id="10" name="直線接點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接點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DC8AFF-DD97-4FED-BE0D-458E5888C8E5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E40ED3-72D9-41B0-B865-A56B4208D00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內容版面配置區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31" name="標題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358DC31-71CB-490C-B23D-108991BF0D3B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D83CEC8-6F80-4B26-B27E-2CB362ABA04C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版面配置區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24" name="日期版面配置區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4C50687-1D1A-488B-82B3-A30A75554C6D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5" name="標題版面配置區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38" r:id="rId1"/>
    <p:sldLayoutId id="2147484439" r:id="rId2"/>
    <p:sldLayoutId id="2147484440" r:id="rId3"/>
    <p:sldLayoutId id="2147484441" r:id="rId4"/>
    <p:sldLayoutId id="2147484442" r:id="rId5"/>
    <p:sldLayoutId id="2147484443" r:id="rId6"/>
    <p:sldLayoutId id="2147484444" r:id="rId7"/>
    <p:sldLayoutId id="2147484445" r:id="rId8"/>
    <p:sldLayoutId id="2147484446" r:id="rId9"/>
    <p:sldLayoutId id="2147484447" r:id="rId10"/>
    <p:sldLayoutId id="2147484448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163.20.160.14/~word/modules/tinyd1/content/a-1.htm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163.20.160.14/~word/modules/tinyd1/content/a-2.ht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163.20.160.14/~word/modules/x_movie/x_movie_view.php?cid=2&amp;lid=4" TargetMode="External"/><Relationship Id="rId2" Type="http://schemas.openxmlformats.org/officeDocument/2006/relationships/hyperlink" Target="http://163.20.160.14/~word/modules/tinyd1/content/a-4.htm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0.png"/><Relationship Id="rId7" Type="http://schemas.openxmlformats.org/officeDocument/2006/relationships/image" Target="../media/image71.png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ihp.sinica.edu.tw/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75656" y="260648"/>
            <a:ext cx="6340197" cy="1231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zh-TW" sz="2400" b="1" dirty="0" smtClean="0">
                <a:latin typeface="+mj-ea"/>
                <a:ea typeface="+mj-ea"/>
              </a:rPr>
              <a:t>花蓮縣</a:t>
            </a:r>
            <a:r>
              <a:rPr lang="en-US" altLang="zh-TW" sz="2400" b="1" dirty="0" smtClean="0">
                <a:latin typeface="+mj-ea"/>
                <a:ea typeface="+mj-ea"/>
              </a:rPr>
              <a:t>105</a:t>
            </a:r>
            <a:r>
              <a:rPr lang="zh-TW" altLang="zh-TW" sz="2400" b="1" dirty="0" smtClean="0">
                <a:latin typeface="+mj-ea"/>
                <a:ea typeface="+mj-ea"/>
              </a:rPr>
              <a:t>學年度</a:t>
            </a:r>
            <a:endParaRPr lang="en-US" altLang="zh-TW" sz="2400" b="1" dirty="0" smtClean="0">
              <a:latin typeface="+mj-ea"/>
              <a:ea typeface="+mj-ea"/>
            </a:endParaRPr>
          </a:p>
          <a:p>
            <a:pPr algn="ctr"/>
            <a:r>
              <a:rPr lang="zh-TW" altLang="zh-TW" sz="2400" b="1" dirty="0" smtClean="0">
                <a:latin typeface="+mj-ea"/>
                <a:ea typeface="+mj-ea"/>
              </a:rPr>
              <a:t>十二年國民基本教育精進國民中小學教學品質</a:t>
            </a:r>
          </a:p>
          <a:p>
            <a:pPr algn="ctr"/>
            <a:r>
              <a:rPr lang="zh-TW" altLang="zh-TW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書法師資專業成長研習</a:t>
            </a:r>
            <a:r>
              <a:rPr lang="zh-TW" altLang="en-US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zh-TW" altLang="zh-TW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春聯書寫教學</a:t>
            </a:r>
            <a:endParaRPr lang="zh-TW" altLang="en-US" sz="2600" b="1" dirty="0">
              <a:solidFill>
                <a:srgbClr val="FF9966"/>
              </a:solidFill>
              <a:latin typeface="+mj-ea"/>
              <a:ea typeface="+mj-ea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5604" y="2670522"/>
            <a:ext cx="5828724" cy="320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 l="8484" t="28800" r="7622" b="8801"/>
          <a:stretch>
            <a:fillRect/>
          </a:stretch>
        </p:blipFill>
        <p:spPr bwMode="auto">
          <a:xfrm>
            <a:off x="1259632" y="1916832"/>
            <a:ext cx="6901689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4034408" y="6104909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林岳瑩</a:t>
            </a:r>
            <a:endParaRPr lang="zh-TW" altLang="en-US" sz="2400" dirty="0">
              <a:solidFill>
                <a:srgbClr val="FF9966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87178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10</a:t>
            </a:fld>
            <a:endParaRPr lang="en-US" altLang="zh-TW"/>
          </a:p>
        </p:txBody>
      </p:sp>
      <p:sp>
        <p:nvSpPr>
          <p:cNvPr id="7" name="矩形 6"/>
          <p:cNvSpPr/>
          <p:nvPr/>
        </p:nvSpPr>
        <p:spPr>
          <a:xfrm>
            <a:off x="2606171" y="5847655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標楷體" pitchFamily="65" charset="-120"/>
                <a:ea typeface="標楷體" pitchFamily="65" charset="-120"/>
              </a:rPr>
              <a:t>清代北京年</a:t>
            </a:r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畫    神荼、鬱壘</a:t>
            </a:r>
            <a:endParaRPr lang="zh-TW" altLang="en-US" sz="2400" b="1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58370" name="Picture 2" descr="清代北京年画神荼郁垒_调整大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5551" y="645530"/>
            <a:ext cx="6508817" cy="50877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11</a:t>
            </a:fld>
            <a:endParaRPr lang="en-US" altLang="zh-TW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692696"/>
            <a:ext cx="301682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5823426" y="5343599"/>
            <a:ext cx="2492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傳藝中心 文昌祠</a:t>
            </a:r>
            <a:endParaRPr lang="zh-TW" altLang="en-US" sz="24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3079" name="Picture 7" descr="http://www.teldapbridge.org.tw/ReadImg?p=Result&amp;id=38815&amp;site=5"/>
          <p:cNvPicPr>
            <a:picLocks noChangeAspect="1" noChangeArrowheads="1"/>
          </p:cNvPicPr>
          <p:nvPr/>
        </p:nvPicPr>
        <p:blipFill>
          <a:blip r:embed="rId3" cstate="print"/>
          <a:srcRect l="3260" t="13352" r="1721" b="6774"/>
          <a:stretch>
            <a:fillRect/>
          </a:stretch>
        </p:blipFill>
        <p:spPr bwMode="auto">
          <a:xfrm>
            <a:off x="611560" y="1340768"/>
            <a:ext cx="4464496" cy="3114915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1547664" y="4653136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國立歷史博物館</a:t>
            </a:r>
            <a:endParaRPr lang="zh-TW" altLang="en-US" sz="24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9592" y="5949280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 smtClean="0">
                <a:solidFill>
                  <a:srgbClr val="FFC000"/>
                </a:solidFill>
              </a:rPr>
              <a:t>門神動畫</a:t>
            </a:r>
            <a:endParaRPr lang="en-US" altLang="zh-TW" b="1" dirty="0" smtClean="0">
              <a:solidFill>
                <a:srgbClr val="FFC000"/>
              </a:solidFill>
              <a:hlinkClick r:id="rId4"/>
            </a:endParaRPr>
          </a:p>
          <a:p>
            <a:r>
              <a:rPr lang="en-US" altLang="zh-TW" dirty="0" smtClean="0">
                <a:solidFill>
                  <a:srgbClr val="FFC000"/>
                </a:solidFill>
                <a:hlinkClick r:id="rId4"/>
              </a:rPr>
              <a:t>http://163.20.160.14/~word/modules/tinyd1/content/a-1.htm</a:t>
            </a:r>
            <a:endParaRPr lang="zh-TW" alt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12</a:t>
            </a:fld>
            <a:endParaRPr lang="en-US" altLang="zh-TW"/>
          </a:p>
        </p:txBody>
      </p:sp>
      <p:sp>
        <p:nvSpPr>
          <p:cNvPr id="7" name="矩形 6"/>
          <p:cNvSpPr/>
          <p:nvPr/>
        </p:nvSpPr>
        <p:spPr>
          <a:xfrm>
            <a:off x="2710239" y="5589240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以文字代替神荼、鬱壘圖像</a:t>
            </a:r>
            <a:endParaRPr lang="zh-TW" altLang="en-US" sz="24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96752"/>
            <a:ext cx="6831196" cy="396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 descr="https://imgsa.baidu.com/baike/c0%3Dbaike150%2C5%2C5%2C150%2C50/sign=895c0ea45c6034a83defb0d3aa7a2231/71cf3bc79f3df8dcc1790834cd11728b461028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9535" y="548680"/>
            <a:ext cx="1449657" cy="21576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13</a:t>
            </a:fld>
            <a:endParaRPr lang="en-US" altLang="zh-TW"/>
          </a:p>
        </p:txBody>
      </p:sp>
      <p:sp>
        <p:nvSpPr>
          <p:cNvPr id="4" name="矩形 3"/>
          <p:cNvSpPr/>
          <p:nvPr/>
        </p:nvSpPr>
        <p:spPr>
          <a:xfrm>
            <a:off x="611560" y="548680"/>
            <a:ext cx="792088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五代時期</a:t>
            </a:r>
            <a:r>
              <a:rPr lang="en-US" altLang="zh-TW" sz="3200" b="1" dirty="0" smtClean="0">
                <a:latin typeface="標楷體" pitchFamily="65" charset="-120"/>
                <a:ea typeface="標楷體" pitchFamily="65" charset="-120"/>
              </a:rPr>
              <a:t>〈</a:t>
            </a:r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歷史上第一個春聯</a:t>
            </a:r>
            <a:r>
              <a:rPr lang="en-US" altLang="zh-TW" sz="3200" b="1" dirty="0" smtClean="0">
                <a:latin typeface="標楷體" pitchFamily="65" charset="-120"/>
                <a:ea typeface="標楷體" pitchFamily="65" charset="-120"/>
              </a:rPr>
              <a:t>〉</a:t>
            </a:r>
          </a:p>
          <a:p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        </a:t>
            </a:r>
            <a:endParaRPr lang="en-US" altLang="zh-TW" sz="2400" b="1" dirty="0" smtClean="0">
              <a:latin typeface="標楷體" pitchFamily="65" charset="-120"/>
              <a:ea typeface="標楷體" pitchFamily="65" charset="-120"/>
            </a:endParaRPr>
          </a:p>
          <a:p>
            <a:pPr algn="just"/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    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據歷史記載，五代時後蜀國王孟昶愛好文藝辭賦。除夕時按照蜀地風俗，都要寫兩句吉祥話，刻在桃木製成的桃符上，一來可以避邪，二來也可表達喜慶的氣氛。傳說孟昶在除夕時命令大臣</a:t>
            </a:r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幸寅遜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負責為孟昶寢宮門題上桃符，沒想到孟昶看了後不滿意，自己提筆寫下了：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 algn="just"/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       </a:t>
            </a:r>
            <a:r>
              <a:rPr lang="zh-TW" altLang="en-US" sz="2800" b="1" dirty="0" smtClean="0">
                <a:latin typeface="標楷體" pitchFamily="65" charset="-120"/>
                <a:ea typeface="標楷體" pitchFamily="65" charset="-120"/>
              </a:rPr>
              <a:t>新年納餘慶，</a:t>
            </a:r>
            <a:endParaRPr lang="en-US" altLang="zh-TW" sz="2800" b="1" dirty="0" smtClean="0">
              <a:latin typeface="標楷體" pitchFamily="65" charset="-120"/>
              <a:ea typeface="標楷體" pitchFamily="65" charset="-120"/>
            </a:endParaRPr>
          </a:p>
          <a:p>
            <a:pPr algn="just"/>
            <a:r>
              <a:rPr lang="zh-TW" altLang="en-US" sz="2800" b="1" dirty="0" smtClean="0">
                <a:latin typeface="標楷體" pitchFamily="65" charset="-120"/>
                <a:ea typeface="標楷體" pitchFamily="65" charset="-120"/>
              </a:rPr>
              <a:t>      嘉節號長春。</a:t>
            </a:r>
            <a:endParaRPr lang="zh-TW" altLang="en-US" sz="2800" dirty="0" smtClean="0">
              <a:latin typeface="標楷體" pitchFamily="65" charset="-120"/>
              <a:ea typeface="標楷體" pitchFamily="65" charset="-120"/>
            </a:endParaRPr>
          </a:p>
          <a:p>
            <a:pPr algn="just"/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這就成為有記錄以來第一個春聯了。</a:t>
            </a:r>
          </a:p>
          <a:p>
            <a:pPr algn="just"/>
            <a:endParaRPr lang="en-US" altLang="zh-TW" dirty="0" smtClean="0">
              <a:solidFill>
                <a:srgbClr val="FFC000"/>
              </a:solidFill>
              <a:hlinkClick r:id="rId2"/>
            </a:endParaRPr>
          </a:p>
          <a:p>
            <a:endParaRPr lang="en-US" altLang="zh-TW" dirty="0" smtClean="0">
              <a:solidFill>
                <a:srgbClr val="FFC000"/>
              </a:solidFill>
              <a:hlinkClick r:id="rId2"/>
            </a:endParaRPr>
          </a:p>
          <a:p>
            <a:r>
              <a:rPr lang="zh-TW" altLang="en-US" dirty="0" smtClean="0">
                <a:solidFill>
                  <a:srgbClr val="FFC000"/>
                </a:solidFill>
                <a:hlinkClick r:id="rId2"/>
              </a:rPr>
              <a:t> </a:t>
            </a:r>
            <a:endParaRPr lang="en-US" altLang="zh-TW" dirty="0" smtClean="0">
              <a:solidFill>
                <a:srgbClr val="FFC000"/>
              </a:solidFill>
              <a:hlinkClick r:id="rId2"/>
            </a:endParaRPr>
          </a:p>
          <a:p>
            <a:endParaRPr lang="en-US" altLang="zh-TW" dirty="0" smtClean="0">
              <a:solidFill>
                <a:srgbClr val="FFC000"/>
              </a:solidFill>
              <a:hlinkClick r:id="rId2"/>
            </a:endParaRPr>
          </a:p>
          <a:p>
            <a:r>
              <a:rPr lang="zh-TW" altLang="en-US" b="1" dirty="0" smtClean="0">
                <a:solidFill>
                  <a:srgbClr val="FFC000"/>
                </a:solidFill>
              </a:rPr>
              <a:t>歷史上第一個春聯</a:t>
            </a:r>
            <a:endParaRPr lang="en-US" altLang="zh-TW" dirty="0" smtClean="0">
              <a:solidFill>
                <a:srgbClr val="FFC000"/>
              </a:solidFill>
              <a:hlinkClick r:id="rId2"/>
            </a:endParaRPr>
          </a:p>
          <a:p>
            <a:r>
              <a:rPr lang="en-US" altLang="zh-TW" dirty="0" smtClean="0">
                <a:solidFill>
                  <a:srgbClr val="FFC000"/>
                </a:solidFill>
                <a:hlinkClick r:id="rId2"/>
              </a:rPr>
              <a:t>http://163.20.160.14/~word/modules/tinyd1/content/a-2.htm</a:t>
            </a:r>
            <a:endParaRPr lang="zh-TW" alt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14</a:t>
            </a:fld>
            <a:endParaRPr lang="en-US" altLang="zh-TW"/>
          </a:p>
        </p:txBody>
      </p:sp>
      <p:sp>
        <p:nvSpPr>
          <p:cNvPr id="4" name="矩形 3"/>
          <p:cNvSpPr/>
          <p:nvPr/>
        </p:nvSpPr>
        <p:spPr>
          <a:xfrm>
            <a:off x="971600" y="764704"/>
            <a:ext cx="74168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TW" altLang="en-US" sz="3200" b="1" dirty="0" smtClean="0">
                <a:latin typeface="+mn-ea"/>
                <a:ea typeface="+mn-ea"/>
              </a:rPr>
              <a:t>宋元時期開始「春貼紙」</a:t>
            </a:r>
          </a:p>
          <a:p>
            <a:pPr algn="just"/>
            <a:endParaRPr lang="en-US" altLang="zh-TW" sz="2400" dirty="0" smtClean="0">
              <a:latin typeface="+mn-ea"/>
              <a:ea typeface="+mn-ea"/>
            </a:endParaRPr>
          </a:p>
          <a:p>
            <a:pPr algn="just"/>
            <a:r>
              <a:rPr lang="zh-TW" altLang="en-US" sz="2400" dirty="0" smtClean="0">
                <a:latin typeface="+mn-ea"/>
                <a:ea typeface="+mn-ea"/>
              </a:rPr>
              <a:t>    到了宋元時期，張貼春聯更受到了推廣與應用，宮庭、官宦人家、寺廟等也出現了鐫刻於木柱上的對聯，後人稱之為楹聯。另外「桃符」也由桃木板改為紙張，叫「春貼紙」。</a:t>
            </a:r>
          </a:p>
          <a:p>
            <a:pPr algn="just"/>
            <a:r>
              <a:rPr lang="zh-TW" altLang="en-US" sz="2400" dirty="0" smtClean="0">
                <a:latin typeface="+mn-ea"/>
                <a:ea typeface="+mn-ea"/>
              </a:rPr>
              <a:t>    北宋王安石在</a:t>
            </a:r>
            <a:r>
              <a:rPr lang="en-US" altLang="zh-TW" sz="2400" dirty="0" smtClean="0">
                <a:latin typeface="+mn-ea"/>
                <a:ea typeface="+mn-ea"/>
              </a:rPr>
              <a:t>《</a:t>
            </a:r>
            <a:r>
              <a:rPr lang="zh-TW" altLang="en-US" sz="2400" dirty="0" smtClean="0">
                <a:latin typeface="+mn-ea"/>
                <a:ea typeface="+mn-ea"/>
              </a:rPr>
              <a:t>元日</a:t>
            </a:r>
            <a:r>
              <a:rPr lang="en-US" altLang="zh-TW" sz="2400" dirty="0" smtClean="0">
                <a:latin typeface="+mn-ea"/>
                <a:ea typeface="+mn-ea"/>
              </a:rPr>
              <a:t>》</a:t>
            </a:r>
            <a:r>
              <a:rPr lang="zh-TW" altLang="en-US" sz="2400" dirty="0" smtClean="0">
                <a:latin typeface="+mn-ea"/>
                <a:ea typeface="+mn-ea"/>
              </a:rPr>
              <a:t>這首詩中描繪當時百姓張貼春聯的情景：</a:t>
            </a:r>
            <a:endParaRPr lang="en-US" altLang="zh-TW" sz="2400" dirty="0" smtClean="0">
              <a:latin typeface="+mn-ea"/>
              <a:ea typeface="+mn-ea"/>
            </a:endParaRPr>
          </a:p>
          <a:p>
            <a:pPr algn="just"/>
            <a:endParaRPr lang="en-US" altLang="zh-TW" sz="2400" dirty="0" smtClean="0"/>
          </a:p>
          <a:p>
            <a:pPr algn="just"/>
            <a:r>
              <a:rPr lang="zh-TW" altLang="en-US" sz="2800" b="1" dirty="0" smtClean="0">
                <a:latin typeface="+mn-ea"/>
                <a:ea typeface="+mn-ea"/>
              </a:rPr>
              <a:t>    爆竹聲中除舊歲，春風送暖入屠蘇；</a:t>
            </a:r>
            <a:endParaRPr lang="en-US" altLang="zh-TW" sz="2800" b="1" dirty="0" smtClean="0">
              <a:latin typeface="+mn-ea"/>
              <a:ea typeface="+mn-ea"/>
            </a:endParaRPr>
          </a:p>
          <a:p>
            <a:pPr algn="just"/>
            <a:r>
              <a:rPr lang="zh-TW" altLang="en-US" sz="2800" b="1" dirty="0" smtClean="0">
                <a:latin typeface="+mn-ea"/>
                <a:ea typeface="+mn-ea"/>
              </a:rPr>
              <a:t>    千門萬戶曈曈日，總把新桃換舊符。</a:t>
            </a:r>
            <a:endParaRPr lang="zh-TW" altLang="en-US" sz="28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15</a:t>
            </a:fld>
            <a:endParaRPr lang="en-US" altLang="zh-TW"/>
          </a:p>
        </p:txBody>
      </p:sp>
      <p:sp>
        <p:nvSpPr>
          <p:cNvPr id="4" name="矩形 3"/>
          <p:cNvSpPr/>
          <p:nvPr/>
        </p:nvSpPr>
        <p:spPr>
          <a:xfrm>
            <a:off x="467544" y="332656"/>
            <a:ext cx="835292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b="1" dirty="0" smtClean="0">
                <a:latin typeface="+mj-ea"/>
                <a:ea typeface="+mj-ea"/>
              </a:rPr>
              <a:t>春聯的讀法</a:t>
            </a:r>
            <a:endParaRPr lang="zh-TW" altLang="en-US" sz="3200" dirty="0" smtClean="0">
              <a:latin typeface="+mj-ea"/>
              <a:ea typeface="+mj-ea"/>
            </a:endParaRPr>
          </a:p>
          <a:p>
            <a:r>
              <a:rPr lang="zh-TW" altLang="en-US" sz="2400" dirty="0" smtClean="0">
                <a:latin typeface="+mj-ea"/>
                <a:ea typeface="+mj-ea"/>
              </a:rPr>
              <a:t>        </a:t>
            </a:r>
            <a:endParaRPr lang="en-US" altLang="zh-TW" sz="2400" dirty="0" smtClean="0">
              <a:latin typeface="+mj-ea"/>
              <a:ea typeface="+mj-ea"/>
            </a:endParaRPr>
          </a:p>
          <a:p>
            <a:r>
              <a:rPr lang="zh-TW" altLang="en-US" sz="2400" b="1" dirty="0" smtClean="0">
                <a:latin typeface="+mj-ea"/>
                <a:ea typeface="+mj-ea"/>
              </a:rPr>
              <a:t>    春聯有上、下兩聯，</a:t>
            </a:r>
            <a:r>
              <a:rPr lang="zh-TW" altLang="en-US" sz="2400" dirty="0" smtClean="0">
                <a:latin typeface="+mj-ea"/>
                <a:ea typeface="+mj-ea"/>
              </a:rPr>
              <a:t>上聯的最後一個字是三、四聲（</a:t>
            </a:r>
            <a:r>
              <a:rPr lang="zh-TW" altLang="en-US" sz="2400" b="1" dirty="0" smtClean="0">
                <a:latin typeface="+mj-ea"/>
                <a:ea typeface="+mj-ea"/>
              </a:rPr>
              <a:t>仄聲</a:t>
            </a:r>
            <a:r>
              <a:rPr lang="zh-TW" altLang="en-US" sz="2400" dirty="0" smtClean="0">
                <a:latin typeface="+mj-ea"/>
                <a:ea typeface="+mj-ea"/>
              </a:rPr>
              <a:t>和</a:t>
            </a:r>
            <a:r>
              <a:rPr lang="zh-TW" altLang="en-US" sz="2400" b="1" dirty="0" smtClean="0">
                <a:latin typeface="+mj-ea"/>
                <a:ea typeface="+mj-ea"/>
              </a:rPr>
              <a:t>入聲</a:t>
            </a:r>
            <a:r>
              <a:rPr lang="zh-TW" altLang="en-US" sz="2400" dirty="0" smtClean="0">
                <a:latin typeface="+mj-ea"/>
                <a:ea typeface="+mj-ea"/>
              </a:rPr>
              <a:t>），下聯的最後一個字是一、二聲（</a:t>
            </a:r>
            <a:r>
              <a:rPr lang="zh-TW" altLang="en-US" sz="2400" b="1" dirty="0" smtClean="0">
                <a:latin typeface="+mj-ea"/>
                <a:ea typeface="+mj-ea"/>
              </a:rPr>
              <a:t>平聲</a:t>
            </a:r>
            <a:r>
              <a:rPr lang="zh-TW" altLang="en-US" sz="2400" dirty="0" smtClean="0">
                <a:latin typeface="+mj-ea"/>
                <a:ea typeface="+mj-ea"/>
              </a:rPr>
              <a:t>）。</a:t>
            </a:r>
            <a:endParaRPr lang="en-US" altLang="zh-TW" sz="2400" dirty="0" smtClean="0">
              <a:latin typeface="+mj-ea"/>
              <a:ea typeface="+mj-ea"/>
            </a:endParaRPr>
          </a:p>
          <a:p>
            <a:r>
              <a:rPr lang="zh-TW" altLang="en-US" sz="2400" dirty="0" smtClean="0">
                <a:latin typeface="+mj-ea"/>
                <a:ea typeface="+mj-ea"/>
              </a:rPr>
              <a:t>    春聯既要有「對」，又要有「聯」。形式上成對成雙，內容上詞性相對、字數相同、平仄相協。</a:t>
            </a:r>
          </a:p>
          <a:p>
            <a:r>
              <a:rPr lang="zh-TW" altLang="en-US" sz="2400" dirty="0" smtClean="0">
                <a:latin typeface="+mj-ea"/>
                <a:ea typeface="+mj-ea"/>
              </a:rPr>
              <a:t>    字數相等：即四個字對四個字，八個字對八個字</a:t>
            </a:r>
          </a:p>
          <a:p>
            <a:r>
              <a:rPr lang="zh-TW" altLang="en-US" sz="2400" dirty="0" smtClean="0">
                <a:latin typeface="+mj-ea"/>
                <a:ea typeface="+mj-ea"/>
              </a:rPr>
              <a:t>    詞性相對：即名詞對名詞、動詞對動詞等。</a:t>
            </a:r>
          </a:p>
          <a:p>
            <a:r>
              <a:rPr lang="zh-TW" altLang="en-US" sz="2400" dirty="0" smtClean="0">
                <a:latin typeface="+mj-ea"/>
                <a:ea typeface="+mj-ea"/>
              </a:rPr>
              <a:t>    唸的時候最好照音節來唸，一般是「四、三」的分斷居多，以「天增歲月人增壽」、「春滿乾坤福滿門」來說。「天增歲月」對「春滿乾坤」，「人增壽」對「福滿門」，念的時候照音節唸才對。</a:t>
            </a:r>
            <a:endParaRPr lang="zh-TW" altLang="en-US" sz="2400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056" y="5363924"/>
            <a:ext cx="8100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 smtClean="0">
                <a:solidFill>
                  <a:srgbClr val="FFC000"/>
                </a:solidFill>
              </a:rPr>
              <a:t>春聯簡介：</a:t>
            </a:r>
            <a:r>
              <a:rPr lang="en-US" altLang="zh-TW" u="sng" dirty="0" smtClean="0">
                <a:hlinkClick r:id="rId2"/>
              </a:rPr>
              <a:t>http://163.20.160.14/~word/modules/tinyd1/content/a-4.htm</a:t>
            </a:r>
            <a:endParaRPr lang="zh-TW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4056" y="5807005"/>
            <a:ext cx="8028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 smtClean="0">
                <a:solidFill>
                  <a:srgbClr val="FFC000"/>
                </a:solidFill>
              </a:rPr>
              <a:t>春聯書寫：</a:t>
            </a:r>
            <a:r>
              <a:rPr lang="en-US" altLang="zh-TW" u="sng" dirty="0" smtClean="0">
                <a:hlinkClick r:id="rId3"/>
              </a:rPr>
              <a:t>http://163.20.160.14/~word/modules/x_movie/x_movie_view.php?cid=2&amp;lid=4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16</a:t>
            </a:fld>
            <a:endParaRPr lang="en-US" altLang="zh-TW"/>
          </a:p>
        </p:txBody>
      </p:sp>
      <p:sp>
        <p:nvSpPr>
          <p:cNvPr id="4" name="矩形 3"/>
          <p:cNvSpPr/>
          <p:nvPr/>
        </p:nvSpPr>
        <p:spPr>
          <a:xfrm>
            <a:off x="611560" y="661913"/>
            <a:ext cx="799288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春聯的種類</a:t>
            </a:r>
          </a:p>
          <a:p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    春聯常見七言春聯和五言春聯，主要貼在門的兩旁。</a:t>
            </a:r>
          </a:p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面對門時，右邊是上聯，左邊是下聯，這是受到中文直式書寫的影響。</a:t>
            </a:r>
          </a:p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    春聯的種類其實很多，依形式可分為：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    一、春聯</a:t>
            </a:r>
            <a:r>
              <a:rPr lang="en-US" altLang="zh-TW" sz="2400" b="1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上、下兩聯</a:t>
            </a:r>
            <a:r>
              <a:rPr lang="en-US" altLang="zh-TW" sz="2400" b="1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r>
              <a:rPr lang="zh-TW" altLang="en-US" sz="2400" b="1" dirty="0" smtClean="0">
                <a:latin typeface="+mj-ea"/>
                <a:ea typeface="+mj-ea"/>
              </a:rPr>
              <a:t>    二、橫披</a:t>
            </a:r>
            <a:r>
              <a:rPr lang="en-US" altLang="zh-TW" sz="2400" b="1" dirty="0" smtClean="0">
                <a:latin typeface="+mj-ea"/>
                <a:ea typeface="+mj-ea"/>
              </a:rPr>
              <a:t>(</a:t>
            </a:r>
            <a:r>
              <a:rPr lang="zh-TW" altLang="en-US" sz="2400" b="1" dirty="0" smtClean="0">
                <a:latin typeface="+mj-ea"/>
                <a:ea typeface="+mj-ea"/>
              </a:rPr>
              <a:t>配合上、下聯，字數不限</a:t>
            </a:r>
            <a:r>
              <a:rPr lang="en-US" altLang="zh-TW" sz="2400" b="1" dirty="0" smtClean="0">
                <a:latin typeface="+mj-ea"/>
                <a:ea typeface="+mj-ea"/>
              </a:rPr>
              <a:t>)</a:t>
            </a:r>
          </a:p>
          <a:p>
            <a:r>
              <a:rPr lang="zh-TW" altLang="en-US" sz="2400" b="1" dirty="0" smtClean="0">
                <a:latin typeface="+mj-ea"/>
                <a:ea typeface="+mj-ea"/>
              </a:rPr>
              <a:t>    三、春條</a:t>
            </a:r>
            <a:r>
              <a:rPr lang="en-US" altLang="zh-TW" sz="2400" b="1" dirty="0" smtClean="0">
                <a:latin typeface="+mj-ea"/>
                <a:ea typeface="+mj-ea"/>
              </a:rPr>
              <a:t>(</a:t>
            </a:r>
            <a:r>
              <a:rPr lang="zh-TW" altLang="en-US" sz="2400" b="1" dirty="0" smtClean="0">
                <a:latin typeface="+mj-ea"/>
                <a:ea typeface="+mj-ea"/>
              </a:rPr>
              <a:t>四字吉語</a:t>
            </a:r>
            <a:r>
              <a:rPr lang="en-US" altLang="zh-TW" sz="2400" b="1" dirty="0" smtClean="0">
                <a:latin typeface="+mj-ea"/>
                <a:ea typeface="+mj-ea"/>
              </a:rPr>
              <a:t>)</a:t>
            </a:r>
          </a:p>
          <a:p>
            <a:r>
              <a:rPr lang="zh-TW" altLang="en-US" sz="2400" b="1" dirty="0" smtClean="0">
                <a:latin typeface="+mj-ea"/>
                <a:ea typeface="+mj-ea"/>
              </a:rPr>
              <a:t>    四、斗方</a:t>
            </a:r>
            <a:r>
              <a:rPr lang="en-US" altLang="zh-TW" sz="2400" b="1" dirty="0" smtClean="0">
                <a:latin typeface="+mj-ea"/>
                <a:ea typeface="+mj-ea"/>
              </a:rPr>
              <a:t>(</a:t>
            </a:r>
            <a:r>
              <a:rPr lang="zh-TW" altLang="en-US" sz="2400" b="1" dirty="0" smtClean="0">
                <a:latin typeface="+mj-ea"/>
                <a:ea typeface="+mj-ea"/>
              </a:rPr>
              <a:t>單字或多字吉語</a:t>
            </a:r>
            <a:r>
              <a:rPr lang="en-US" altLang="zh-TW" sz="2400" b="1" dirty="0" smtClean="0">
                <a:latin typeface="+mj-ea"/>
                <a:ea typeface="+mj-ea"/>
              </a:rPr>
              <a:t>)</a:t>
            </a:r>
          </a:p>
          <a:p>
            <a:r>
              <a:rPr lang="zh-TW" altLang="en-US" sz="2400" b="1" dirty="0" smtClean="0">
                <a:latin typeface="+mj-ea"/>
                <a:ea typeface="+mj-ea"/>
              </a:rPr>
              <a:t>    五、門心</a:t>
            </a:r>
            <a:r>
              <a:rPr lang="en-US" altLang="zh-TW" sz="2400" b="1" dirty="0" smtClean="0">
                <a:latin typeface="+mj-ea"/>
                <a:ea typeface="+mj-ea"/>
              </a:rPr>
              <a:t>(</a:t>
            </a:r>
            <a:r>
              <a:rPr lang="zh-TW" altLang="en-US" sz="2400" b="1" dirty="0" smtClean="0">
                <a:latin typeface="+mj-ea"/>
                <a:ea typeface="+mj-ea"/>
              </a:rPr>
              <a:t>貼在門上</a:t>
            </a:r>
            <a:r>
              <a:rPr lang="en-US" altLang="zh-TW" sz="2400" b="1" dirty="0" smtClean="0">
                <a:latin typeface="+mj-ea"/>
                <a:ea typeface="+mj-ea"/>
              </a:rPr>
              <a:t>)</a:t>
            </a:r>
          </a:p>
          <a:p>
            <a:endParaRPr lang="zh-TW" altLang="en-US" sz="2400" b="1" dirty="0" smtClean="0">
              <a:latin typeface="+mj-ea"/>
              <a:ea typeface="+mj-ea"/>
            </a:endParaRPr>
          </a:p>
          <a:p>
            <a:r>
              <a:rPr lang="zh-TW" altLang="en-US" sz="2400" dirty="0" smtClean="0"/>
              <a:t>                </a:t>
            </a:r>
          </a:p>
          <a:p>
            <a:r>
              <a:rPr lang="zh-TW" altLang="en-US" sz="2400" dirty="0" smtClean="0"/>
              <a:t> 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17</a:t>
            </a:fld>
            <a:endParaRPr lang="en-US" altLang="zh-TW"/>
          </a:p>
        </p:txBody>
      </p:sp>
      <p:pic>
        <p:nvPicPr>
          <p:cNvPr id="21506" name="Picture 2" descr="第二節 春聯的形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517" y="476672"/>
            <a:ext cx="7674907" cy="5668395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262689" y="6237312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陳忠建書法教學資料庫</a:t>
            </a:r>
            <a:endParaRPr lang="zh-TW" altLang="en-US" sz="20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7917EA4-712F-4C49-A010-C29324F753EB}" type="slidenum">
              <a:rPr lang="en-US" altLang="zh-TW"/>
              <a:pPr>
                <a:defRPr/>
              </a:pPr>
              <a:t>18</a:t>
            </a:fld>
            <a:endParaRPr lang="en-US" altLang="zh-TW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39229"/>
            <a:ext cx="693102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 l="25317" t="24468" r="24542" b="24566"/>
          <a:stretch>
            <a:fillRect/>
          </a:stretch>
        </p:blipFill>
        <p:spPr bwMode="auto">
          <a:xfrm rot="2811825">
            <a:off x="3079341" y="2481343"/>
            <a:ext cx="3084553" cy="3091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76600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19</a:t>
            </a:fld>
            <a:endParaRPr lang="en-US" altLang="zh-TW"/>
          </a:p>
        </p:txBody>
      </p:sp>
      <p:pic>
        <p:nvPicPr>
          <p:cNvPr id="2050" name="Picture 2" descr="C:\Users\Administrator\Dropbox\5.jpg"/>
          <p:cNvPicPr>
            <a:picLocks noChangeAspect="1" noChangeArrowheads="1"/>
          </p:cNvPicPr>
          <p:nvPr/>
        </p:nvPicPr>
        <p:blipFill>
          <a:blip r:embed="rId2" cstate="print"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0765" y="952693"/>
            <a:ext cx="1401972" cy="548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ropbox\6.jpg"/>
          <p:cNvPicPr>
            <a:picLocks noChangeAspect="1" noChangeArrowheads="1"/>
          </p:cNvPicPr>
          <p:nvPr/>
        </p:nvPicPr>
        <p:blipFill>
          <a:blip r:embed="rId3" cstate="print"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6590" y="952692"/>
            <a:ext cx="1409916" cy="548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6097716" y="26064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b="1" dirty="0" smtClean="0">
                <a:latin typeface="標楷體" pitchFamily="65" charset="-120"/>
                <a:ea typeface="標楷體" pitchFamily="65" charset="-120"/>
              </a:rPr>
              <a:t>七字對聯</a:t>
            </a:r>
            <a:endParaRPr lang="zh-TW" altLang="en-US" sz="2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35696" y="18864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b="1" dirty="0" smtClean="0">
                <a:latin typeface="標楷體" pitchFamily="65" charset="-120"/>
                <a:ea typeface="標楷體" pitchFamily="65" charset="-120"/>
              </a:rPr>
              <a:t>五字對聯</a:t>
            </a:r>
            <a:endParaRPr lang="zh-TW" altLang="en-US" sz="20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27655" name="Picture 7" descr="C:\Users\user\Downloads\27.jpg"/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6779237" y="954220"/>
            <a:ext cx="1393163" cy="5543089"/>
          </a:xfrm>
          <a:prstGeom prst="rect">
            <a:avLst/>
          </a:prstGeom>
          <a:noFill/>
        </p:spPr>
      </p:pic>
      <p:pic>
        <p:nvPicPr>
          <p:cNvPr id="27656" name="Picture 8" descr="C:\Users\user\Downloads\28.jpg"/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5189301" y="952693"/>
            <a:ext cx="1398735" cy="55726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515731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5774931-2F4B-4C57-9729-FEC21DA62DC8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2</a:t>
            </a:fld>
            <a:endParaRPr lang="en-US" altLang="zh-TW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1700808"/>
            <a:ext cx="41764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latin typeface="+mj-ea"/>
                <a:ea typeface="+mj-ea"/>
              </a:rPr>
              <a:t>    春聯，也叫「春貼」，屬於「對聯」文學。</a:t>
            </a:r>
            <a:endParaRPr lang="en-US" altLang="zh-TW" sz="2400" dirty="0" smtClean="0">
              <a:latin typeface="+mj-ea"/>
              <a:ea typeface="+mj-ea"/>
            </a:endParaRPr>
          </a:p>
          <a:p>
            <a:r>
              <a:rPr lang="zh-TW" altLang="en-US" sz="2400" dirty="0" smtClean="0">
                <a:latin typeface="+mj-ea"/>
                <a:ea typeface="+mj-ea"/>
              </a:rPr>
              <a:t>    新年一到，家家戶戶都要貼一對大紅春聯於大門兩側。一方面紅色充滿喜氣，可以妝點過年熱鬧的氣氛；另一方面，春聯的內容也在表達人們祈盼來年有更好的財氣、福運。</a:t>
            </a:r>
            <a:endParaRPr lang="en-US" altLang="zh-TW" sz="2400" dirty="0" smtClean="0">
              <a:latin typeface="+mj-ea"/>
              <a:ea typeface="+mj-ea"/>
            </a:endParaRPr>
          </a:p>
          <a:p>
            <a:r>
              <a:rPr lang="zh-TW" altLang="en-US" sz="2400" dirty="0" smtClean="0">
                <a:latin typeface="+mj-ea"/>
                <a:ea typeface="+mj-ea"/>
              </a:rPr>
              <a:t>    張貼春聯的時間，通常是在除夕之前完成。</a:t>
            </a:r>
            <a:endParaRPr lang="zh-TW" altLang="en-US" sz="2400" dirty="0"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3688" y="54868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600" b="1" dirty="0" smtClean="0">
                <a:solidFill>
                  <a:prstClr val="white"/>
                </a:solidFill>
                <a:latin typeface="+mj-ea"/>
                <a:ea typeface="+mj-ea"/>
              </a:rPr>
              <a:t>貼春聯</a:t>
            </a:r>
            <a:endParaRPr lang="zh-TW" altLang="en-US" sz="3600" b="1" dirty="0">
              <a:latin typeface="+mj-ea"/>
              <a:ea typeface="+mj-ea"/>
            </a:endParaRPr>
          </a:p>
        </p:txBody>
      </p:sp>
      <p:pic>
        <p:nvPicPr>
          <p:cNvPr id="7" name="Picture 2" descr="贴春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3406" y="908720"/>
            <a:ext cx="3500040" cy="44644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45752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20</a:t>
            </a:fld>
            <a:endParaRPr lang="en-US" altLang="zh-TW"/>
          </a:p>
        </p:txBody>
      </p:sp>
      <p:pic>
        <p:nvPicPr>
          <p:cNvPr id="68612" name="Picture 4" descr="沒有自動替代文字。"/>
          <p:cNvPicPr>
            <a:picLocks noChangeAspect="1" noChangeArrowheads="1"/>
          </p:cNvPicPr>
          <p:nvPr/>
        </p:nvPicPr>
        <p:blipFill>
          <a:blip r:embed="rId2" cstate="print"/>
          <a:srcRect r="50090"/>
          <a:stretch>
            <a:fillRect/>
          </a:stretch>
        </p:blipFill>
        <p:spPr bwMode="auto">
          <a:xfrm>
            <a:off x="3059832" y="260648"/>
            <a:ext cx="936104" cy="6407697"/>
          </a:xfrm>
          <a:prstGeom prst="rect">
            <a:avLst/>
          </a:prstGeom>
          <a:noFill/>
        </p:spPr>
      </p:pic>
      <p:pic>
        <p:nvPicPr>
          <p:cNvPr id="68614" name="Picture 6" descr="沒有自動替代文字。"/>
          <p:cNvPicPr>
            <a:picLocks noChangeAspect="1" noChangeArrowheads="1"/>
          </p:cNvPicPr>
          <p:nvPr/>
        </p:nvPicPr>
        <p:blipFill>
          <a:blip r:embed="rId3" cstate="print"/>
          <a:srcRect r="45825"/>
          <a:stretch>
            <a:fillRect/>
          </a:stretch>
        </p:blipFill>
        <p:spPr bwMode="auto">
          <a:xfrm>
            <a:off x="5985607" y="260648"/>
            <a:ext cx="1106673" cy="640871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83568" y="112474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七字隸書春聯</a:t>
            </a:r>
            <a:endParaRPr lang="zh-TW" altLang="en-US" sz="24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7" name="Picture 4" descr="沒有自動替代文字。"/>
          <p:cNvPicPr>
            <a:picLocks noChangeAspect="1" noChangeArrowheads="1"/>
          </p:cNvPicPr>
          <p:nvPr/>
        </p:nvPicPr>
        <p:blipFill>
          <a:blip r:embed="rId2" cstate="print"/>
          <a:srcRect l="49910"/>
          <a:stretch>
            <a:fillRect/>
          </a:stretch>
        </p:blipFill>
        <p:spPr bwMode="auto">
          <a:xfrm>
            <a:off x="4139952" y="260648"/>
            <a:ext cx="939482" cy="6407697"/>
          </a:xfrm>
          <a:prstGeom prst="rect">
            <a:avLst/>
          </a:prstGeom>
          <a:noFill/>
        </p:spPr>
      </p:pic>
      <p:pic>
        <p:nvPicPr>
          <p:cNvPr id="8" name="Picture 6" descr="沒有自動替代文字。"/>
          <p:cNvPicPr>
            <a:picLocks noChangeAspect="1" noChangeArrowheads="1"/>
          </p:cNvPicPr>
          <p:nvPr/>
        </p:nvPicPr>
        <p:blipFill>
          <a:blip r:embed="rId3" cstate="print"/>
          <a:srcRect l="49350"/>
          <a:stretch>
            <a:fillRect/>
          </a:stretch>
        </p:blipFill>
        <p:spPr bwMode="auto">
          <a:xfrm>
            <a:off x="7236296" y="260648"/>
            <a:ext cx="1034665" cy="6408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21</a:t>
            </a:fld>
            <a:endParaRPr lang="en-US" altLang="zh-TW"/>
          </a:p>
        </p:txBody>
      </p:sp>
      <p:pic>
        <p:nvPicPr>
          <p:cNvPr id="67586" name="Picture 2" descr="沒有自動替代文字。"/>
          <p:cNvPicPr>
            <a:picLocks noChangeAspect="1" noChangeArrowheads="1"/>
          </p:cNvPicPr>
          <p:nvPr/>
        </p:nvPicPr>
        <p:blipFill>
          <a:blip r:embed="rId2" cstate="print"/>
          <a:srcRect r="52222"/>
          <a:stretch>
            <a:fillRect/>
          </a:stretch>
        </p:blipFill>
        <p:spPr bwMode="auto">
          <a:xfrm>
            <a:off x="3439776" y="260648"/>
            <a:ext cx="988208" cy="6364088"/>
          </a:xfrm>
          <a:prstGeom prst="rect">
            <a:avLst/>
          </a:prstGeom>
          <a:noFill/>
        </p:spPr>
      </p:pic>
      <p:pic>
        <p:nvPicPr>
          <p:cNvPr id="67588" name="Picture 4" descr="沒有自動替代文字。"/>
          <p:cNvPicPr>
            <a:picLocks noChangeAspect="1" noChangeArrowheads="1"/>
          </p:cNvPicPr>
          <p:nvPr/>
        </p:nvPicPr>
        <p:blipFill>
          <a:blip r:embed="rId3" cstate="print"/>
          <a:srcRect r="51079"/>
          <a:stretch>
            <a:fillRect/>
          </a:stretch>
        </p:blipFill>
        <p:spPr bwMode="auto">
          <a:xfrm>
            <a:off x="6342797" y="260648"/>
            <a:ext cx="965507" cy="6336704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23528" y="1124744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七字楷書、行書春聯</a:t>
            </a:r>
            <a:endParaRPr lang="zh-TW" altLang="en-US" sz="24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7" name="Picture 2" descr="沒有自動替代文字。"/>
          <p:cNvPicPr>
            <a:picLocks noChangeAspect="1" noChangeArrowheads="1"/>
          </p:cNvPicPr>
          <p:nvPr/>
        </p:nvPicPr>
        <p:blipFill>
          <a:blip r:embed="rId2" cstate="print"/>
          <a:srcRect l="52222"/>
          <a:stretch>
            <a:fillRect/>
          </a:stretch>
        </p:blipFill>
        <p:spPr bwMode="auto">
          <a:xfrm>
            <a:off x="4591904" y="260648"/>
            <a:ext cx="988208" cy="6364088"/>
          </a:xfrm>
          <a:prstGeom prst="rect">
            <a:avLst/>
          </a:prstGeom>
          <a:noFill/>
        </p:spPr>
      </p:pic>
      <p:pic>
        <p:nvPicPr>
          <p:cNvPr id="8" name="Picture 4" descr="沒有自動替代文字。"/>
          <p:cNvPicPr>
            <a:picLocks noChangeAspect="1" noChangeArrowheads="1"/>
          </p:cNvPicPr>
          <p:nvPr/>
        </p:nvPicPr>
        <p:blipFill>
          <a:blip r:embed="rId3" cstate="print"/>
          <a:srcRect l="51079"/>
          <a:stretch>
            <a:fillRect/>
          </a:stretch>
        </p:blipFill>
        <p:spPr bwMode="auto">
          <a:xfrm>
            <a:off x="7452320" y="260648"/>
            <a:ext cx="965507" cy="63367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22</a:t>
            </a:fld>
            <a:endParaRPr lang="en-US" altLang="zh-TW"/>
          </a:p>
        </p:txBody>
      </p:sp>
      <p:sp>
        <p:nvSpPr>
          <p:cNvPr id="7" name="矩形 6"/>
          <p:cNvSpPr/>
          <p:nvPr/>
        </p:nvSpPr>
        <p:spPr>
          <a:xfrm>
            <a:off x="3635896" y="2924944"/>
            <a:ext cx="2376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latin typeface="+mj-ea"/>
                <a:ea typeface="+mj-ea"/>
              </a:rPr>
              <a:t>  春聯與橫披</a:t>
            </a:r>
            <a:endParaRPr lang="en-US" altLang="zh-TW" sz="2400" b="1" dirty="0" smtClean="0">
              <a:latin typeface="+mj-ea"/>
              <a:ea typeface="+mj-ea"/>
            </a:endParaRPr>
          </a:p>
          <a:p>
            <a:endParaRPr lang="en-US" altLang="zh-TW" sz="2400" b="1" dirty="0" smtClean="0">
              <a:latin typeface="+mj-ea"/>
              <a:ea typeface="+mj-ea"/>
            </a:endParaRPr>
          </a:p>
          <a:p>
            <a:r>
              <a:rPr lang="zh-TW" altLang="en-US" sz="2400" b="1" dirty="0" smtClean="0">
                <a:latin typeface="+mj-ea"/>
                <a:ea typeface="+mj-ea"/>
              </a:rPr>
              <a:t>橫批的字數不限</a:t>
            </a:r>
            <a:endParaRPr lang="zh-TW" altLang="en-US" sz="2400" b="1" dirty="0">
              <a:latin typeface="+mj-ea"/>
              <a:ea typeface="+mj-ea"/>
            </a:endParaRPr>
          </a:p>
        </p:txBody>
      </p:sp>
      <p:pic>
        <p:nvPicPr>
          <p:cNvPr id="1026" name="Picture 2" descr="圖像裡可能有文字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67941"/>
          <a:stretch>
            <a:fillRect/>
          </a:stretch>
        </p:blipFill>
        <p:spPr bwMode="auto">
          <a:xfrm>
            <a:off x="6516216" y="1124744"/>
            <a:ext cx="802612" cy="5589240"/>
          </a:xfrm>
          <a:prstGeom prst="rect">
            <a:avLst/>
          </a:prstGeom>
          <a:noFill/>
        </p:spPr>
      </p:pic>
      <p:pic>
        <p:nvPicPr>
          <p:cNvPr id="8" name="Picture 2" descr="圖像裡可能有文字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31171" r="32919"/>
          <a:stretch>
            <a:fillRect/>
          </a:stretch>
        </p:blipFill>
        <p:spPr bwMode="auto">
          <a:xfrm>
            <a:off x="2051720" y="1124744"/>
            <a:ext cx="899024" cy="5589240"/>
          </a:xfrm>
          <a:prstGeom prst="rect">
            <a:avLst/>
          </a:prstGeom>
          <a:noFill/>
        </p:spPr>
      </p:pic>
      <p:pic>
        <p:nvPicPr>
          <p:cNvPr id="9" name="Picture 2" descr="圖像裡可能有文字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r="67870"/>
          <a:stretch>
            <a:fillRect/>
          </a:stretch>
        </p:blipFill>
        <p:spPr bwMode="auto">
          <a:xfrm rot="16200000">
            <a:off x="4332577" y="-2020208"/>
            <a:ext cx="766877" cy="5328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23</a:t>
            </a:fld>
            <a:endParaRPr lang="en-US" altLang="zh-TW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9300" y="404664"/>
            <a:ext cx="7645400" cy="598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24</a:t>
            </a:fld>
            <a:endParaRPr lang="en-US" altLang="zh-TW"/>
          </a:p>
        </p:txBody>
      </p:sp>
      <p:pic>
        <p:nvPicPr>
          <p:cNvPr id="2052" name="Picture 4" descr="C:\Users\user\Desktop\岳瑩2\寫春聯\2015-02-13 2015  3  12\2015  3  12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48679"/>
            <a:ext cx="1296144" cy="5579813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419872" y="5085184"/>
            <a:ext cx="4896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latin typeface="+mj-ea"/>
                <a:ea typeface="+mj-ea"/>
              </a:rPr>
              <a:t>春條</a:t>
            </a:r>
            <a:r>
              <a:rPr lang="en-US" altLang="zh-TW" sz="2400" b="1" dirty="0" smtClean="0">
                <a:latin typeface="+mj-ea"/>
                <a:ea typeface="+mj-ea"/>
              </a:rPr>
              <a:t>(</a:t>
            </a:r>
            <a:r>
              <a:rPr lang="zh-TW" altLang="en-US" sz="2400" b="1" dirty="0" smtClean="0">
                <a:latin typeface="+mj-ea"/>
                <a:ea typeface="+mj-ea"/>
              </a:rPr>
              <a:t>四字吉語</a:t>
            </a:r>
            <a:r>
              <a:rPr lang="en-US" altLang="zh-TW" sz="2400" b="1" dirty="0" smtClean="0">
                <a:latin typeface="+mj-ea"/>
                <a:ea typeface="+mj-ea"/>
              </a:rPr>
              <a:t>)</a:t>
            </a:r>
            <a:r>
              <a:rPr lang="zh-TW" altLang="en-US" sz="2400" b="1" dirty="0" smtClean="0">
                <a:latin typeface="+mj-ea"/>
                <a:ea typeface="+mj-ea"/>
              </a:rPr>
              <a:t>、斗方</a:t>
            </a:r>
            <a:r>
              <a:rPr lang="en-US" altLang="zh-TW" sz="2400" b="1" dirty="0" smtClean="0">
                <a:latin typeface="+mj-ea"/>
                <a:ea typeface="+mj-ea"/>
              </a:rPr>
              <a:t>(</a:t>
            </a:r>
            <a:r>
              <a:rPr lang="zh-TW" altLang="en-US" sz="2400" b="1" dirty="0" smtClean="0">
                <a:latin typeface="+mj-ea"/>
                <a:ea typeface="+mj-ea"/>
              </a:rPr>
              <a:t>單字吉語</a:t>
            </a:r>
            <a:r>
              <a:rPr lang="en-US" altLang="zh-TW" sz="2400" b="1" dirty="0" smtClean="0">
                <a:latin typeface="+mj-ea"/>
                <a:ea typeface="+mj-ea"/>
              </a:rPr>
              <a:t>)</a:t>
            </a:r>
            <a:endParaRPr lang="zh-TW" altLang="en-US" sz="2400" b="1" dirty="0">
              <a:latin typeface="+mj-ea"/>
              <a:ea typeface="+mj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836712"/>
            <a:ext cx="4406205" cy="3987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25</a:t>
            </a:fld>
            <a:endParaRPr lang="en-US" altLang="zh-TW"/>
          </a:p>
        </p:txBody>
      </p:sp>
      <p:sp>
        <p:nvSpPr>
          <p:cNvPr id="5" name="矩形 4"/>
          <p:cNvSpPr/>
          <p:nvPr/>
        </p:nvSpPr>
        <p:spPr>
          <a:xfrm>
            <a:off x="4067944" y="764704"/>
            <a:ext cx="3528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latin typeface="+mj-ea"/>
                <a:ea typeface="+mj-ea"/>
              </a:rPr>
              <a:t>春條</a:t>
            </a:r>
            <a:r>
              <a:rPr lang="en-US" altLang="zh-TW" sz="2400" b="1" dirty="0" smtClean="0">
                <a:latin typeface="+mj-ea"/>
                <a:ea typeface="+mj-ea"/>
              </a:rPr>
              <a:t>(</a:t>
            </a:r>
            <a:r>
              <a:rPr lang="zh-TW" altLang="en-US" sz="2400" b="1" dirty="0" smtClean="0">
                <a:latin typeface="+mj-ea"/>
                <a:ea typeface="+mj-ea"/>
              </a:rPr>
              <a:t>四字吉語</a:t>
            </a:r>
            <a:r>
              <a:rPr lang="en-US" altLang="zh-TW" sz="2400" b="1" dirty="0" smtClean="0">
                <a:latin typeface="+mj-ea"/>
                <a:ea typeface="+mj-ea"/>
              </a:rPr>
              <a:t>)</a:t>
            </a:r>
            <a:r>
              <a:rPr lang="zh-TW" altLang="en-US" sz="2400" b="1" dirty="0" smtClean="0">
                <a:latin typeface="+mj-ea"/>
                <a:ea typeface="+mj-ea"/>
              </a:rPr>
              <a:t>、斗方</a:t>
            </a:r>
            <a:endParaRPr lang="zh-TW" altLang="en-US" sz="2400" b="1" dirty="0">
              <a:latin typeface="+mj-ea"/>
              <a:ea typeface="+mj-ea"/>
            </a:endParaRPr>
          </a:p>
        </p:txBody>
      </p:sp>
      <p:pic>
        <p:nvPicPr>
          <p:cNvPr id="71682" name="Picture 2" descr="圖像裡可能有鞋子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1586" y="476671"/>
            <a:ext cx="1848206" cy="5760641"/>
          </a:xfrm>
          <a:prstGeom prst="rect">
            <a:avLst/>
          </a:prstGeom>
          <a:noFill/>
        </p:spPr>
      </p:pic>
      <p:pic>
        <p:nvPicPr>
          <p:cNvPr id="8" name="Picture 2" descr="沒有自動替代文字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988840"/>
            <a:ext cx="5949027" cy="3600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26</a:t>
            </a:fld>
            <a:endParaRPr lang="en-US" altLang="zh-TW"/>
          </a:p>
        </p:txBody>
      </p:sp>
      <p:pic>
        <p:nvPicPr>
          <p:cNvPr id="10242" name="Picture 2" descr="C:\Users\user\Desktop\岳瑩2\寫春聯\2014手機圖片 018.jpeg"/>
          <p:cNvPicPr>
            <a:picLocks noChangeAspect="1" noChangeArrowheads="1"/>
          </p:cNvPicPr>
          <p:nvPr/>
        </p:nvPicPr>
        <p:blipFill>
          <a:blip r:embed="rId2" cstate="print"/>
          <a:srcRect l="35320" t="11740" r="32570" b="16014"/>
          <a:stretch>
            <a:fillRect/>
          </a:stretch>
        </p:blipFill>
        <p:spPr bwMode="auto">
          <a:xfrm>
            <a:off x="1259632" y="332656"/>
            <a:ext cx="1512168" cy="6048672"/>
          </a:xfrm>
          <a:prstGeom prst="rect">
            <a:avLst/>
          </a:prstGeom>
          <a:noFill/>
        </p:spPr>
      </p:pic>
      <p:pic>
        <p:nvPicPr>
          <p:cNvPr id="4" name="Picture 2" descr="C:\Users\user\Desktop\岳瑩2\寫春聯\2014手機圖片 018.jpeg"/>
          <p:cNvPicPr>
            <a:picLocks noChangeAspect="1" noChangeArrowheads="1"/>
          </p:cNvPicPr>
          <p:nvPr/>
        </p:nvPicPr>
        <p:blipFill>
          <a:blip r:embed="rId2" cstate="print"/>
          <a:srcRect l="69035" t="11740" b="16014"/>
          <a:stretch>
            <a:fillRect/>
          </a:stretch>
        </p:blipFill>
        <p:spPr bwMode="auto">
          <a:xfrm>
            <a:off x="6279529" y="332656"/>
            <a:ext cx="1460823" cy="6059321"/>
          </a:xfrm>
          <a:prstGeom prst="rect">
            <a:avLst/>
          </a:prstGeom>
          <a:noFill/>
        </p:spPr>
      </p:pic>
      <p:pic>
        <p:nvPicPr>
          <p:cNvPr id="5" name="Picture 2" descr="C:\Users\user\Desktop\岳瑩2\寫春聯\2014手機圖片 018.jpeg"/>
          <p:cNvPicPr>
            <a:picLocks noChangeAspect="1" noChangeArrowheads="1"/>
          </p:cNvPicPr>
          <p:nvPr/>
        </p:nvPicPr>
        <p:blipFill>
          <a:blip r:embed="rId2" cstate="print"/>
          <a:srcRect l="1605" t="11740" r="64680" b="16014"/>
          <a:stretch>
            <a:fillRect/>
          </a:stretch>
        </p:blipFill>
        <p:spPr bwMode="auto">
          <a:xfrm>
            <a:off x="3704304" y="332658"/>
            <a:ext cx="1587776" cy="60486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27</a:t>
            </a:fld>
            <a:endParaRPr lang="en-US" altLang="zh-TW"/>
          </a:p>
        </p:txBody>
      </p:sp>
      <p:sp>
        <p:nvSpPr>
          <p:cNvPr id="5" name="矩形 4"/>
          <p:cNvSpPr/>
          <p:nvPr/>
        </p:nvSpPr>
        <p:spPr>
          <a:xfrm>
            <a:off x="2915816" y="591071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latin typeface="+mj-ea"/>
                <a:ea typeface="+mj-ea"/>
              </a:rPr>
              <a:t>春條</a:t>
            </a:r>
            <a:r>
              <a:rPr lang="en-US" altLang="zh-TW" sz="2400" b="1" dirty="0" smtClean="0">
                <a:latin typeface="+mj-ea"/>
                <a:ea typeface="+mj-ea"/>
              </a:rPr>
              <a:t>(</a:t>
            </a:r>
            <a:r>
              <a:rPr lang="zh-TW" altLang="en-US" sz="2400" b="1" dirty="0" smtClean="0">
                <a:latin typeface="+mj-ea"/>
                <a:ea typeface="+mj-ea"/>
              </a:rPr>
              <a:t>四字吉語</a:t>
            </a:r>
            <a:r>
              <a:rPr lang="en-US" altLang="zh-TW" sz="2400" b="1" dirty="0" smtClean="0">
                <a:latin typeface="+mj-ea"/>
                <a:ea typeface="+mj-ea"/>
              </a:rPr>
              <a:t>)</a:t>
            </a:r>
            <a:r>
              <a:rPr lang="zh-TW" altLang="en-US" sz="2400" b="1" dirty="0" smtClean="0">
                <a:latin typeface="+mj-ea"/>
                <a:ea typeface="+mj-ea"/>
              </a:rPr>
              <a:t>、門心</a:t>
            </a:r>
            <a:endParaRPr lang="zh-TW" altLang="en-US" sz="2400" b="1" dirty="0">
              <a:latin typeface="+mj-ea"/>
              <a:ea typeface="+mj-ea"/>
            </a:endParaRPr>
          </a:p>
        </p:txBody>
      </p:sp>
      <p:pic>
        <p:nvPicPr>
          <p:cNvPr id="19458" name="Picture 2" descr="http://a.ecimg.tw/pic/v1/data/item/201610/D/E/A/F/B/W/DEAFBW-A9007KWFO000_5801c49065b28.jpg"/>
          <p:cNvPicPr>
            <a:picLocks noChangeAspect="1" noChangeArrowheads="1"/>
          </p:cNvPicPr>
          <p:nvPr/>
        </p:nvPicPr>
        <p:blipFill>
          <a:blip r:embed="rId2" cstate="print"/>
          <a:srcRect l="38615" t="12700" r="33821" b="14004"/>
          <a:stretch>
            <a:fillRect/>
          </a:stretch>
        </p:blipFill>
        <p:spPr bwMode="auto">
          <a:xfrm>
            <a:off x="1979712" y="1484784"/>
            <a:ext cx="1800200" cy="4680520"/>
          </a:xfrm>
          <a:prstGeom prst="rect">
            <a:avLst/>
          </a:prstGeom>
          <a:noFill/>
        </p:spPr>
      </p:pic>
      <p:pic>
        <p:nvPicPr>
          <p:cNvPr id="18434" name="Picture 2" descr="沒有自動替代文字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9973" y="1484784"/>
            <a:ext cx="2218371" cy="4680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28</a:t>
            </a:fld>
            <a:endParaRPr lang="en-US" altLang="zh-TW"/>
          </a:p>
        </p:txBody>
      </p:sp>
      <p:sp>
        <p:nvSpPr>
          <p:cNvPr id="5" name="矩形 4"/>
          <p:cNvSpPr/>
          <p:nvPr/>
        </p:nvSpPr>
        <p:spPr>
          <a:xfrm>
            <a:off x="683568" y="1167135"/>
            <a:ext cx="2376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latin typeface="+mj-ea"/>
                <a:ea typeface="+mj-ea"/>
              </a:rPr>
              <a:t>春條</a:t>
            </a:r>
            <a:r>
              <a:rPr lang="en-US" altLang="zh-TW" sz="2400" b="1" dirty="0" smtClean="0">
                <a:latin typeface="+mj-ea"/>
                <a:ea typeface="+mj-ea"/>
              </a:rPr>
              <a:t>(</a:t>
            </a:r>
            <a:r>
              <a:rPr lang="zh-TW" altLang="en-US" sz="2400" b="1" dirty="0" smtClean="0">
                <a:latin typeface="+mj-ea"/>
                <a:ea typeface="+mj-ea"/>
              </a:rPr>
              <a:t>二字吉語</a:t>
            </a:r>
            <a:r>
              <a:rPr lang="en-US" altLang="zh-TW" sz="2400" b="1" dirty="0" smtClean="0">
                <a:latin typeface="+mj-ea"/>
                <a:ea typeface="+mj-ea"/>
              </a:rPr>
              <a:t>)</a:t>
            </a:r>
            <a:endParaRPr lang="zh-TW" altLang="en-US" sz="2400" b="1" dirty="0">
              <a:latin typeface="+mj-ea"/>
              <a:ea typeface="+mj-ea"/>
            </a:endParaRPr>
          </a:p>
        </p:txBody>
      </p:sp>
      <p:pic>
        <p:nvPicPr>
          <p:cNvPr id="55301" name="Picture 5" descr="沒有自動替代文字。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13650" t="16237" r="17051" b="14463"/>
          <a:stretch>
            <a:fillRect/>
          </a:stretch>
        </p:blipFill>
        <p:spPr bwMode="auto">
          <a:xfrm>
            <a:off x="3635896" y="524677"/>
            <a:ext cx="4392488" cy="58566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29</a:t>
            </a:fld>
            <a:endParaRPr lang="en-US" altLang="zh-TW"/>
          </a:p>
        </p:txBody>
      </p:sp>
      <p:pic>
        <p:nvPicPr>
          <p:cNvPr id="4098" name="Picture 2" descr="C:\Users\user\Desktop\岳瑩2\寫春聯\2014手機圖片 002.jpg"/>
          <p:cNvPicPr>
            <a:picLocks noChangeAspect="1" noChangeArrowheads="1"/>
          </p:cNvPicPr>
          <p:nvPr/>
        </p:nvPicPr>
        <p:blipFill>
          <a:blip r:embed="rId2" cstate="print"/>
          <a:srcRect l="26600" t="6300" r="16001" b="3926"/>
          <a:stretch>
            <a:fillRect/>
          </a:stretch>
        </p:blipFill>
        <p:spPr bwMode="auto">
          <a:xfrm>
            <a:off x="4716016" y="368660"/>
            <a:ext cx="2952328" cy="6156684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611560" y="1988840"/>
            <a:ext cx="3510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latin typeface="+mj-ea"/>
                <a:ea typeface="+mj-ea"/>
              </a:rPr>
              <a:t>春條</a:t>
            </a:r>
            <a:r>
              <a:rPr lang="en-US" altLang="zh-TW" sz="2400" b="1" dirty="0" smtClean="0">
                <a:latin typeface="+mj-ea"/>
                <a:ea typeface="+mj-ea"/>
              </a:rPr>
              <a:t>(</a:t>
            </a:r>
            <a:r>
              <a:rPr lang="zh-TW" altLang="en-US" sz="2400" b="1" dirty="0" smtClean="0">
                <a:latin typeface="+mj-ea"/>
                <a:ea typeface="+mj-ea"/>
              </a:rPr>
              <a:t>四字吉語</a:t>
            </a:r>
            <a:r>
              <a:rPr lang="en-US" altLang="zh-TW" sz="2400" b="1" dirty="0" smtClean="0">
                <a:latin typeface="+mj-ea"/>
                <a:ea typeface="+mj-ea"/>
              </a:rPr>
              <a:t>)</a:t>
            </a:r>
            <a:r>
              <a:rPr lang="zh-TW" altLang="en-US" sz="2400" b="1" dirty="0" smtClean="0">
                <a:latin typeface="+mj-ea"/>
                <a:ea typeface="+mj-ea"/>
              </a:rPr>
              <a:t>、門心</a:t>
            </a:r>
            <a:endParaRPr lang="zh-TW" altLang="en-US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3</a:t>
            </a:fld>
            <a:endParaRPr lang="en-US" altLang="zh-TW"/>
          </a:p>
        </p:txBody>
      </p:sp>
      <p:pic>
        <p:nvPicPr>
          <p:cNvPr id="4" name="Picture 2" descr="C:\Users\user\Desktop\書法學會\105會員展\105邀請卡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16832"/>
            <a:ext cx="7056784" cy="4231169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619672" y="541129"/>
            <a:ext cx="61206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600" b="1" dirty="0" smtClean="0">
                <a:latin typeface="+mj-ea"/>
                <a:ea typeface="+mj-ea"/>
              </a:rPr>
              <a:t>106</a:t>
            </a:r>
            <a:r>
              <a:rPr lang="zh-TW" altLang="en-US" sz="3600" b="1" dirty="0" smtClean="0">
                <a:latin typeface="+mj-ea"/>
                <a:ea typeface="+mj-ea"/>
              </a:rPr>
              <a:t>年年貨大街春聯書寫活動</a:t>
            </a:r>
            <a:endParaRPr lang="en-US" altLang="zh-TW" sz="3600" b="1" dirty="0" smtClean="0">
              <a:latin typeface="+mj-ea"/>
              <a:ea typeface="+mj-ea"/>
            </a:endParaRPr>
          </a:p>
          <a:p>
            <a:r>
              <a:rPr lang="zh-TW" altLang="en-US" sz="2400" b="1" dirty="0" smtClean="0">
                <a:latin typeface="+mj-ea"/>
                <a:ea typeface="+mj-ea"/>
              </a:rPr>
              <a:t>   </a:t>
            </a:r>
            <a:r>
              <a:rPr lang="en-US" altLang="zh-TW" sz="2400" b="1" dirty="0" smtClean="0">
                <a:latin typeface="+mj-ea"/>
                <a:ea typeface="+mj-ea"/>
              </a:rPr>
              <a:t>1/21—1/26</a:t>
            </a:r>
            <a:r>
              <a:rPr lang="zh-TW" altLang="en-US" sz="2400" b="1" dirty="0" smtClean="0">
                <a:latin typeface="+mj-ea"/>
                <a:ea typeface="+mj-ea"/>
              </a:rPr>
              <a:t>日  每晚</a:t>
            </a:r>
            <a:r>
              <a:rPr lang="en-US" altLang="zh-TW" sz="2400" b="1" dirty="0" smtClean="0">
                <a:latin typeface="+mj-ea"/>
                <a:ea typeface="+mj-ea"/>
              </a:rPr>
              <a:t>18</a:t>
            </a:r>
            <a:r>
              <a:rPr lang="zh-TW" altLang="en-US" sz="2400" b="1" dirty="0" smtClean="0">
                <a:latin typeface="+mj-ea"/>
                <a:ea typeface="+mj-ea"/>
              </a:rPr>
              <a:t>：</a:t>
            </a:r>
            <a:r>
              <a:rPr lang="en-US" altLang="zh-TW" sz="2400" b="1" dirty="0" smtClean="0">
                <a:latin typeface="+mj-ea"/>
                <a:ea typeface="+mj-ea"/>
              </a:rPr>
              <a:t>00-20</a:t>
            </a:r>
            <a:r>
              <a:rPr lang="zh-TW" altLang="en-US" sz="2400" b="1" dirty="0" smtClean="0">
                <a:latin typeface="+mj-ea"/>
                <a:ea typeface="+mj-ea"/>
              </a:rPr>
              <a:t>：</a:t>
            </a:r>
            <a:r>
              <a:rPr lang="en-US" altLang="zh-TW" sz="2400" b="1" dirty="0" smtClean="0">
                <a:latin typeface="+mj-ea"/>
                <a:ea typeface="+mj-ea"/>
              </a:rPr>
              <a:t>00</a:t>
            </a:r>
            <a:endParaRPr lang="zh-TW" altLang="en-US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30</a:t>
            </a:fld>
            <a:endParaRPr lang="en-US" altLang="zh-TW"/>
          </a:p>
        </p:txBody>
      </p:sp>
      <p:sp>
        <p:nvSpPr>
          <p:cNvPr id="5" name="矩形 4"/>
          <p:cNvSpPr/>
          <p:nvPr/>
        </p:nvSpPr>
        <p:spPr>
          <a:xfrm>
            <a:off x="2915816" y="591071"/>
            <a:ext cx="3384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latin typeface="+mj-ea"/>
                <a:ea typeface="+mj-ea"/>
              </a:rPr>
              <a:t>春條</a:t>
            </a:r>
            <a:r>
              <a:rPr lang="en-US" altLang="zh-TW" sz="2400" b="1" dirty="0" smtClean="0">
                <a:latin typeface="+mj-ea"/>
                <a:ea typeface="+mj-ea"/>
              </a:rPr>
              <a:t>(</a:t>
            </a:r>
            <a:r>
              <a:rPr lang="zh-TW" altLang="en-US" sz="2400" b="1" dirty="0" smtClean="0">
                <a:latin typeface="+mj-ea"/>
                <a:ea typeface="+mj-ea"/>
              </a:rPr>
              <a:t>四字吉語</a:t>
            </a:r>
            <a:r>
              <a:rPr lang="en-US" altLang="zh-TW" sz="2400" b="1" dirty="0" smtClean="0">
                <a:latin typeface="+mj-ea"/>
                <a:ea typeface="+mj-ea"/>
              </a:rPr>
              <a:t>)</a:t>
            </a:r>
            <a:r>
              <a:rPr lang="zh-TW" altLang="en-US" sz="2400" b="1" dirty="0" smtClean="0">
                <a:latin typeface="+mj-ea"/>
                <a:ea typeface="+mj-ea"/>
              </a:rPr>
              <a:t>、門心</a:t>
            </a:r>
            <a:endParaRPr lang="zh-TW" altLang="en-US" sz="2400" b="1" dirty="0">
              <a:latin typeface="+mj-ea"/>
              <a:ea typeface="+mj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 l="4638" t="3163" r="53616" b="3530"/>
          <a:stretch>
            <a:fillRect/>
          </a:stretch>
        </p:blipFill>
        <p:spPr bwMode="auto">
          <a:xfrm>
            <a:off x="5220072" y="1700808"/>
            <a:ext cx="1944216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 cstate="print"/>
          <a:srcRect t="3409" b="2851"/>
          <a:stretch>
            <a:fillRect/>
          </a:stretch>
        </p:blipFill>
        <p:spPr bwMode="auto">
          <a:xfrm>
            <a:off x="2267744" y="1700808"/>
            <a:ext cx="1944216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31</a:t>
            </a:fld>
            <a:endParaRPr lang="en-US" altLang="zh-TW"/>
          </a:p>
        </p:txBody>
      </p:sp>
      <p:pic>
        <p:nvPicPr>
          <p:cNvPr id="26626" name="Picture 2" descr="http://image.112seo.com/v/Wfl6chlJWXEKcVMGtaA7oKPmrjP5YvMHBBU1WmxwrkMSosn8xjXSQZDeQQjHcpiaroSOLf6VoH94VyBzMJVEXLQ/640?wx_fmt=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700808"/>
            <a:ext cx="6096000" cy="4067176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635896" y="591071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四字集字吉語</a:t>
            </a:r>
            <a:endParaRPr lang="zh-TW" altLang="en-US" sz="2400" b="1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32</a:t>
            </a:fld>
            <a:endParaRPr lang="en-US" altLang="zh-TW"/>
          </a:p>
        </p:txBody>
      </p:sp>
      <p:pic>
        <p:nvPicPr>
          <p:cNvPr id="11267" name="Picture 3" descr="C:\Users\user\Desktop\岳瑩2\寫春聯\2014手機圖片 016.jpeg"/>
          <p:cNvPicPr>
            <a:picLocks noChangeAspect="1" noChangeArrowheads="1"/>
          </p:cNvPicPr>
          <p:nvPr/>
        </p:nvPicPr>
        <p:blipFill>
          <a:blip r:embed="rId2" cstate="print"/>
          <a:srcRect l="6713" t="9077" r="6013" b="6683"/>
          <a:stretch>
            <a:fillRect/>
          </a:stretch>
        </p:blipFill>
        <p:spPr bwMode="auto">
          <a:xfrm>
            <a:off x="2843808" y="332656"/>
            <a:ext cx="4054253" cy="62373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33</a:t>
            </a:fld>
            <a:endParaRPr lang="en-US" altLang="zh-TW"/>
          </a:p>
        </p:txBody>
      </p:sp>
      <p:pic>
        <p:nvPicPr>
          <p:cNvPr id="15364" name="Picture 4" descr="https://cdn04.pinkoi.com/pinkoi.site/spac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15366" name="Picture 6" descr="https://cdn04.pinkoi.com/pinkoi.site/spac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30030" t="31562" r="30508" b="5313"/>
          <a:stretch>
            <a:fillRect/>
          </a:stretch>
        </p:blipFill>
        <p:spPr bwMode="auto">
          <a:xfrm rot="20164524">
            <a:off x="1040760" y="932003"/>
            <a:ext cx="1547664" cy="173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 descr="「春聯」的圖片搜尋結果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 l="7595" r="7595" b="1266"/>
          <a:stretch>
            <a:fillRect/>
          </a:stretch>
        </p:blipFill>
        <p:spPr bwMode="auto">
          <a:xfrm>
            <a:off x="2555776" y="332656"/>
            <a:ext cx="5328592" cy="62034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34</a:t>
            </a:fld>
            <a:endParaRPr lang="en-US" altLang="zh-TW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l="9295" r="13247" b="1648"/>
          <a:stretch>
            <a:fillRect/>
          </a:stretch>
        </p:blipFill>
        <p:spPr bwMode="auto">
          <a:xfrm>
            <a:off x="2471606" y="263816"/>
            <a:ext cx="2316418" cy="62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 l="7234" t="2874" b="1117"/>
          <a:stretch>
            <a:fillRect/>
          </a:stretch>
        </p:blipFill>
        <p:spPr bwMode="auto">
          <a:xfrm>
            <a:off x="5724128" y="263818"/>
            <a:ext cx="2376264" cy="6189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611560" y="1772816"/>
            <a:ext cx="1296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紅包袋</a:t>
            </a:r>
            <a:endParaRPr lang="zh-TW" altLang="en-US" sz="2400" b="1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35</a:t>
            </a:fld>
            <a:endParaRPr lang="en-US" altLang="zh-TW"/>
          </a:p>
        </p:txBody>
      </p:sp>
      <p:pic>
        <p:nvPicPr>
          <p:cNvPr id="72706" name="Picture 2" descr="C:\Users\user\Desktop\書法學會\105活動照片\IMG_208941112637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258" y="804955"/>
            <a:ext cx="7243142" cy="5432357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635896" y="188640"/>
            <a:ext cx="2160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書寫春聯活動</a:t>
            </a:r>
            <a:endParaRPr lang="zh-TW" altLang="en-US" sz="2400" b="1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36</a:t>
            </a:fld>
            <a:endParaRPr lang="en-US" altLang="zh-TW"/>
          </a:p>
        </p:txBody>
      </p:sp>
      <p:pic>
        <p:nvPicPr>
          <p:cNvPr id="4" name="Picture 7" descr="C:\Users\user\Desktop\新增資料夾\IMG_207385935080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14755"/>
            <a:ext cx="6408712" cy="480653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635896" y="447055"/>
            <a:ext cx="2160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書寫春聯活動</a:t>
            </a:r>
            <a:endParaRPr lang="zh-TW" altLang="en-US" sz="2400" b="1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37</a:t>
            </a:fld>
            <a:endParaRPr lang="en-US" altLang="zh-TW"/>
          </a:p>
        </p:txBody>
      </p:sp>
      <p:sp>
        <p:nvSpPr>
          <p:cNvPr id="4" name="矩形 3"/>
          <p:cNvSpPr/>
          <p:nvPr/>
        </p:nvSpPr>
        <p:spPr>
          <a:xfrm>
            <a:off x="3635896" y="447055"/>
            <a:ext cx="2160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書寫春聯活動</a:t>
            </a:r>
            <a:endParaRPr lang="zh-TW" altLang="en-US" sz="2400" b="1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026" name="Picture 2" descr="圖像裡可能有11 個人、大家站著和室內"/>
          <p:cNvPicPr>
            <a:picLocks noChangeAspect="1" noChangeArrowheads="1"/>
          </p:cNvPicPr>
          <p:nvPr/>
        </p:nvPicPr>
        <p:blipFill>
          <a:blip r:embed="rId2" cstate="print"/>
          <a:srcRect t="12061"/>
          <a:stretch>
            <a:fillRect/>
          </a:stretch>
        </p:blipFill>
        <p:spPr bwMode="auto">
          <a:xfrm>
            <a:off x="1043608" y="1008111"/>
            <a:ext cx="7164288" cy="4725145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2627784" y="5877272"/>
            <a:ext cx="4493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活潑可愛的韓國學生體驗寫春聯</a:t>
            </a:r>
            <a:endParaRPr lang="zh-TW" altLang="en-US" sz="24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38</a:t>
            </a:fld>
            <a:endParaRPr lang="en-US" altLang="zh-TW"/>
          </a:p>
        </p:txBody>
      </p:sp>
      <p:pic>
        <p:nvPicPr>
          <p:cNvPr id="73730" name="Picture 2" descr="C:\Users\user\Desktop\書法學會\105活動照片\2014手機圖片 007.jpeg"/>
          <p:cNvPicPr>
            <a:picLocks noChangeAspect="1" noChangeArrowheads="1"/>
          </p:cNvPicPr>
          <p:nvPr/>
        </p:nvPicPr>
        <p:blipFill>
          <a:blip r:embed="rId2" cstate="print"/>
          <a:srcRect t="4185"/>
          <a:stretch>
            <a:fillRect/>
          </a:stretch>
        </p:blipFill>
        <p:spPr bwMode="auto">
          <a:xfrm>
            <a:off x="971600" y="1052736"/>
            <a:ext cx="7183713" cy="5162327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635896" y="375047"/>
            <a:ext cx="2160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書寫春聯活動</a:t>
            </a:r>
            <a:endParaRPr lang="zh-TW" altLang="en-US" sz="2400" b="1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39</a:t>
            </a:fld>
            <a:endParaRPr lang="en-US" altLang="zh-TW"/>
          </a:p>
        </p:txBody>
      </p:sp>
      <p:pic>
        <p:nvPicPr>
          <p:cNvPr id="74754" name="Picture 2" descr="C:\Users\user\Desktop\書法學會\寫春聯\2015-02-13 2015  3  12\2015  3  12 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7424824" cy="4176464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635896" y="591071"/>
            <a:ext cx="2160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latin typeface="標楷體" pitchFamily="65" charset="-120"/>
                <a:ea typeface="標楷體" pitchFamily="65" charset="-120"/>
              </a:rPr>
              <a:t>書寫春聯活動</a:t>
            </a:r>
            <a:endParaRPr lang="zh-TW" altLang="en-US" sz="2400" b="1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4</a:t>
            </a:fld>
            <a:endParaRPr lang="en-US" altLang="zh-TW"/>
          </a:p>
        </p:txBody>
      </p:sp>
      <p:pic>
        <p:nvPicPr>
          <p:cNvPr id="51202" name="Picture 2" descr="http://i.epochtimes.com/assets/uploads/2014/01/14012509315425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2601" y="548680"/>
            <a:ext cx="6247751" cy="4248472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115616" y="5108991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古人認為，門戶是與外界相通的通道，人們要在門前掛桃符、貼門神，以防止外來的侵襲，驅邪避災。                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>（網路圖片）</a:t>
            </a:r>
            <a:endParaRPr lang="zh-TW" altLang="en-US" sz="20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85154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7917EA4-712F-4C49-A010-C29324F753EB}" type="slidenum">
              <a:rPr lang="en-US" altLang="zh-TW"/>
              <a:pPr>
                <a:defRPr/>
              </a:pPr>
              <a:t>40</a:t>
            </a:fld>
            <a:endParaRPr lang="en-US" altLang="zh-TW"/>
          </a:p>
        </p:txBody>
      </p:sp>
      <p:pic>
        <p:nvPicPr>
          <p:cNvPr id="58370" name="Picture 2" descr="http://img.weixinyidu.com/160105/0f7becc5.jpg_slt2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17446" r="16260"/>
          <a:stretch>
            <a:fillRect/>
          </a:stretch>
        </p:blipFill>
        <p:spPr bwMode="auto">
          <a:xfrm>
            <a:off x="2771800" y="262086"/>
            <a:ext cx="4104456" cy="6191250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lum bright="30000" contrast="-10000"/>
          </a:blip>
          <a:srcRect l="49907" t="14695" r="18376" b="41219"/>
          <a:stretch>
            <a:fillRect/>
          </a:stretch>
        </p:blipFill>
        <p:spPr bwMode="auto">
          <a:xfrm>
            <a:off x="1439172" y="1268760"/>
            <a:ext cx="1044596" cy="115212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15547" t="14695" r="50093" b="42003"/>
          <a:stretch>
            <a:fillRect/>
          </a:stretch>
        </p:blipFill>
        <p:spPr bwMode="auto">
          <a:xfrm>
            <a:off x="323528" y="620688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76600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>
          <a:xfrm>
            <a:off x="8410575" y="5821491"/>
            <a:ext cx="609600" cy="457200"/>
          </a:xfrm>
        </p:spPr>
        <p:txBody>
          <a:bodyPr/>
          <a:lstStyle/>
          <a:p>
            <a:pPr>
              <a:defRPr/>
            </a:pPr>
            <a:fld id="{A7917EA4-712F-4C49-A010-C29324F753EB}" type="slidenum">
              <a:rPr lang="en-US" altLang="zh-TW"/>
              <a:pPr>
                <a:defRPr/>
              </a:pPr>
              <a:t>41</a:t>
            </a:fld>
            <a:endParaRPr lang="en-US" altLang="zh-TW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5513" r="6154"/>
          <a:stretch>
            <a:fillRect/>
          </a:stretch>
        </p:blipFill>
        <p:spPr bwMode="auto">
          <a:xfrm>
            <a:off x="611560" y="692696"/>
            <a:ext cx="7992888" cy="2605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755576" y="3933056"/>
            <a:ext cx="79208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971800" algn="l"/>
                <a:tab pos="3200400" algn="l"/>
                <a:tab pos="3429000" algn="l"/>
                <a:tab pos="3657600" algn="l"/>
                <a:tab pos="3886200" algn="l"/>
                <a:tab pos="4114800" algn="l"/>
                <a:tab pos="4343400" algn="l"/>
                <a:tab pos="4572000" algn="l"/>
                <a:tab pos="4800600" algn="l"/>
                <a:tab pos="5029200" algn="l"/>
                <a:tab pos="5257800" algn="l"/>
                <a:tab pos="5486400" algn="l"/>
                <a:tab pos="5715000" algn="l"/>
                <a:tab pos="5943600" algn="l"/>
                <a:tab pos="6172200" algn="l"/>
                <a:tab pos="6400800" algn="l"/>
                <a:tab pos="6629400" algn="l"/>
                <a:tab pos="6858000" algn="l"/>
                <a:tab pos="7086600" algn="l"/>
                <a:tab pos="7315200" algn="l"/>
              </a:tabLst>
            </a:pPr>
            <a:r>
              <a:rPr kumimoji="1" lang="zh-TW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花蓮縣書法學習網：</a:t>
            </a:r>
            <a:r>
              <a:rPr kumimoji="1" lang="zh-TW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</a:t>
            </a:r>
            <a:r>
              <a:rPr kumimoji="1" lang="en-US" altLang="zh-TW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210.240.39.37</a:t>
            </a:r>
            <a:r>
              <a:rPr kumimoji="1" lang="zh-TW" altLang="en-US" sz="2800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   </a:t>
            </a:r>
            <a:endParaRPr kumimoji="1" lang="en-US" altLang="zh-TW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9752" y="4869160"/>
            <a:ext cx="45365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hangingPunct="1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971800" algn="l"/>
                <a:tab pos="3200400" algn="l"/>
                <a:tab pos="3429000" algn="l"/>
                <a:tab pos="3657600" algn="l"/>
                <a:tab pos="3886200" algn="l"/>
                <a:tab pos="4114800" algn="l"/>
                <a:tab pos="4343400" algn="l"/>
                <a:tab pos="4572000" algn="l"/>
                <a:tab pos="4800600" algn="l"/>
                <a:tab pos="5029200" algn="l"/>
                <a:tab pos="5257800" algn="l"/>
                <a:tab pos="5486400" algn="l"/>
                <a:tab pos="5715000" algn="l"/>
                <a:tab pos="5943600" algn="l"/>
                <a:tab pos="6172200" algn="l"/>
                <a:tab pos="6400800" algn="l"/>
                <a:tab pos="6629400" algn="l"/>
                <a:tab pos="6858000" algn="l"/>
                <a:tab pos="7086600" algn="l"/>
                <a:tab pos="7315200" algn="l"/>
              </a:tabLst>
            </a:pPr>
            <a:r>
              <a:rPr kumimoji="1" lang="zh-TW" altLang="en-US" sz="2200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網頁設計：富源國小陳立輝校長</a:t>
            </a:r>
            <a:endParaRPr kumimoji="1" lang="en-US" altLang="zh-TW" sz="2200" dirty="0" smtClean="0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lvl="0" algn="just" eaLnBrk="1" hangingPunct="1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971800" algn="l"/>
                <a:tab pos="3200400" algn="l"/>
                <a:tab pos="3429000" algn="l"/>
                <a:tab pos="3657600" algn="l"/>
                <a:tab pos="3886200" algn="l"/>
                <a:tab pos="4114800" algn="l"/>
                <a:tab pos="4343400" algn="l"/>
                <a:tab pos="4572000" algn="l"/>
                <a:tab pos="4800600" algn="l"/>
                <a:tab pos="5029200" algn="l"/>
                <a:tab pos="5257800" algn="l"/>
                <a:tab pos="5486400" algn="l"/>
                <a:tab pos="5715000" algn="l"/>
                <a:tab pos="5943600" algn="l"/>
                <a:tab pos="6172200" algn="l"/>
                <a:tab pos="6400800" algn="l"/>
                <a:tab pos="6629400" algn="l"/>
                <a:tab pos="6858000" algn="l"/>
                <a:tab pos="7086600" algn="l"/>
                <a:tab pos="7315200" algn="l"/>
              </a:tabLst>
            </a:pPr>
            <a:r>
              <a:rPr kumimoji="1" lang="zh-TW" altLang="en-US" sz="2200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組織成員：舞鶴國小楊琇惠校長</a:t>
            </a:r>
            <a:endParaRPr kumimoji="1" lang="en-US" altLang="zh-TW" sz="2200" dirty="0" smtClean="0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lvl="0" algn="just" eaLnBrk="1" hangingPunct="1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971800" algn="l"/>
                <a:tab pos="3200400" algn="l"/>
                <a:tab pos="3429000" algn="l"/>
                <a:tab pos="3657600" algn="l"/>
                <a:tab pos="3886200" algn="l"/>
                <a:tab pos="4114800" algn="l"/>
                <a:tab pos="4343400" algn="l"/>
                <a:tab pos="4572000" algn="l"/>
                <a:tab pos="4800600" algn="l"/>
                <a:tab pos="5029200" algn="l"/>
                <a:tab pos="5257800" algn="l"/>
                <a:tab pos="5486400" algn="l"/>
                <a:tab pos="5715000" algn="l"/>
                <a:tab pos="5943600" algn="l"/>
                <a:tab pos="6172200" algn="l"/>
                <a:tab pos="6400800" algn="l"/>
                <a:tab pos="6629400" algn="l"/>
                <a:tab pos="6858000" algn="l"/>
                <a:tab pos="7086600" algn="l"/>
                <a:tab pos="7315200" algn="l"/>
              </a:tabLst>
            </a:pPr>
            <a:r>
              <a:rPr kumimoji="1" lang="zh-TW" altLang="en-US" sz="2200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         三民國小鍾蕙伃校長</a:t>
            </a:r>
            <a:endParaRPr kumimoji="1" lang="en-US" altLang="zh-TW" sz="2200" dirty="0" smtClean="0">
              <a:cs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600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7917EA4-712F-4C49-A010-C29324F753EB}" type="slidenum">
              <a:rPr lang="en-US" altLang="zh-TW"/>
              <a:pPr>
                <a:defRPr/>
              </a:pPr>
              <a:t>42</a:t>
            </a:fld>
            <a:endParaRPr lang="en-US" altLang="zh-TW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586611"/>
            <a:ext cx="6774613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24123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7917EA4-712F-4C49-A010-C29324F753EB}" type="slidenum">
              <a:rPr lang="en-US" altLang="zh-TW"/>
              <a:pPr>
                <a:defRPr/>
              </a:pPr>
              <a:t>43</a:t>
            </a:fld>
            <a:endParaRPr lang="en-US" altLang="zh-TW"/>
          </a:p>
        </p:txBody>
      </p:sp>
      <p:pic>
        <p:nvPicPr>
          <p:cNvPr id="1026" name="Picture 2" descr="C:\Users\user\Desktop\檔案_00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510566"/>
            <a:ext cx="7446185" cy="55827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6600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7917EA4-712F-4C49-A010-C29324F753EB}" type="slidenum">
              <a:rPr lang="en-US" altLang="zh-TW"/>
              <a:pPr>
                <a:defRPr/>
              </a:pPr>
              <a:t>44</a:t>
            </a:fld>
            <a:endParaRPr lang="en-US" altLang="zh-TW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300" y="490538"/>
            <a:ext cx="66294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6600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7917EA4-712F-4C49-A010-C29324F753EB}" type="slidenum">
              <a:rPr lang="en-US" altLang="zh-TW"/>
              <a:pPr>
                <a:defRPr/>
              </a:pPr>
              <a:t>45</a:t>
            </a:fld>
            <a:endParaRPr lang="en-US" altLang="zh-TW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1100" y="538163"/>
            <a:ext cx="6781800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6600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7917EA4-712F-4C49-A010-C29324F753EB}" type="slidenum">
              <a:rPr lang="en-US" altLang="zh-TW"/>
              <a:pPr>
                <a:defRPr/>
              </a:pPr>
              <a:t>46</a:t>
            </a:fld>
            <a:endParaRPr lang="en-US" altLang="zh-TW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163" y="557213"/>
            <a:ext cx="7305675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6600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7917EA4-712F-4C49-A010-C29324F753EB}" type="slidenum">
              <a:rPr lang="en-US" altLang="zh-TW"/>
              <a:pPr>
                <a:defRPr/>
              </a:pPr>
              <a:t>47</a:t>
            </a:fld>
            <a:endParaRPr lang="en-US" altLang="zh-TW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" y="481013"/>
            <a:ext cx="7696200" cy="589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6600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7917EA4-712F-4C49-A010-C29324F753EB}" type="slidenum">
              <a:rPr lang="en-US" altLang="zh-TW"/>
              <a:pPr>
                <a:defRPr/>
              </a:pPr>
              <a:t>48</a:t>
            </a:fld>
            <a:endParaRPr lang="en-US" altLang="zh-TW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44736"/>
          <a:stretch>
            <a:fillRect/>
          </a:stretch>
        </p:blipFill>
        <p:spPr bwMode="auto">
          <a:xfrm>
            <a:off x="539553" y="620688"/>
            <a:ext cx="789840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3" y="2794250"/>
            <a:ext cx="7864398" cy="1292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511994"/>
            <a:ext cx="7920567" cy="1522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6600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7917EA4-712F-4C49-A010-C29324F753EB}" type="slidenum">
              <a:rPr lang="en-US" altLang="zh-TW"/>
              <a:pPr>
                <a:defRPr/>
              </a:pPr>
              <a:t>49</a:t>
            </a:fld>
            <a:endParaRPr lang="en-US" altLang="zh-TW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-27384"/>
            <a:ext cx="7848872" cy="6836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6600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9DE88C1-775B-440B-8604-FCE8E71EEBFD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5</a:t>
            </a:fld>
            <a:endParaRPr lang="en-US" altLang="zh-TW">
              <a:solidFill>
                <a:srgbClr val="FFFFFF"/>
              </a:solidFill>
            </a:endParaRPr>
          </a:p>
        </p:txBody>
      </p:sp>
      <p:pic>
        <p:nvPicPr>
          <p:cNvPr id="20483" name="Picture 2" descr="C:\Users\Administrator\Desktop\相機書法\036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9565" y="1340768"/>
            <a:ext cx="5580039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193087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 l="14829" t="26545" r="60573" b="27000"/>
          <a:stretch>
            <a:fillRect/>
          </a:stretch>
        </p:blipFill>
        <p:spPr bwMode="auto">
          <a:xfrm rot="18943757">
            <a:off x="1460175" y="3538439"/>
            <a:ext cx="1946356" cy="198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500865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4E53CD-7CAC-4022-A9E4-D8A2F2DB51C8}" type="slidenum">
              <a:rPr lang="en-US" altLang="zh-TW"/>
              <a:pPr>
                <a:defRPr/>
              </a:pPr>
              <a:t>50</a:t>
            </a:fld>
            <a:endParaRPr lang="en-US" altLang="zh-TW"/>
          </a:p>
        </p:txBody>
      </p:sp>
      <p:pic>
        <p:nvPicPr>
          <p:cNvPr id="2050" name="Picture 2" descr="https://cdn04.pinkoi.com/pinkoi.site/spac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052" name="Picture 4" descr="https://cdn04.pinkoi.com/pinkoi.site/spac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054" name="Picture 6" descr="https://cdn04.pinkoi.com/pinkoi.site/spac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056" name="Picture 8" descr="https://cdn04.pinkoi.com/pinkoi.site/spac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5513" t="47597" r="6154"/>
          <a:stretch>
            <a:fillRect/>
          </a:stretch>
        </p:blipFill>
        <p:spPr bwMode="auto">
          <a:xfrm>
            <a:off x="539552" y="1196752"/>
            <a:ext cx="8136904" cy="139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 l="8484" t="28800" r="7622" b="8801"/>
          <a:stretch>
            <a:fillRect/>
          </a:stretch>
        </p:blipFill>
        <p:spPr bwMode="auto">
          <a:xfrm>
            <a:off x="2411760" y="332656"/>
            <a:ext cx="4464496" cy="652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print">
            <a:lum bright="-10000" contrast="10000"/>
          </a:blip>
          <a:srcRect l="60017" t="25041" r="13261" b="25187"/>
          <a:stretch>
            <a:fillRect/>
          </a:stretch>
        </p:blipFill>
        <p:spPr bwMode="auto">
          <a:xfrm rot="18838689">
            <a:off x="4741920" y="4963300"/>
            <a:ext cx="1288727" cy="129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 l="25317" t="24468" r="24542" b="24566"/>
          <a:stretch>
            <a:fillRect/>
          </a:stretch>
        </p:blipFill>
        <p:spPr bwMode="auto">
          <a:xfrm rot="2811825">
            <a:off x="2847325" y="3358349"/>
            <a:ext cx="1905215" cy="1909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t="7382" r="15530" b="5898"/>
          <a:stretch>
            <a:fillRect/>
          </a:stretch>
        </p:blipFill>
        <p:spPr bwMode="auto">
          <a:xfrm>
            <a:off x="6668985" y="2780928"/>
            <a:ext cx="1215383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 l="25389" t="25088" r="25389" b="25214"/>
          <a:stretch>
            <a:fillRect/>
          </a:stretch>
        </p:blipFill>
        <p:spPr bwMode="auto">
          <a:xfrm rot="19245900">
            <a:off x="869934" y="4407454"/>
            <a:ext cx="1939223" cy="1939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90996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D07302-0D86-4672-B0E9-DA2DBB2AB76D}" type="slidenum">
              <a:rPr lang="en-US" altLang="zh-TW"/>
              <a:pPr>
                <a:defRPr/>
              </a:pPr>
              <a:t>51</a:t>
            </a:fld>
            <a:endParaRPr lang="en-US" altLang="zh-TW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" y="620688"/>
            <a:ext cx="7791450" cy="486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4E53CD-7CAC-4022-A9E4-D8A2F2DB51C8}" type="slidenum">
              <a:rPr lang="en-US" altLang="zh-TW"/>
              <a:pPr>
                <a:defRPr/>
              </a:pPr>
              <a:t>52</a:t>
            </a:fld>
            <a:endParaRPr lang="en-US" altLang="zh-TW"/>
          </a:p>
        </p:txBody>
      </p:sp>
      <p:sp>
        <p:nvSpPr>
          <p:cNvPr id="173061" name="Rectangle 2"/>
          <p:cNvSpPr>
            <a:spLocks noChangeArrowheads="1"/>
          </p:cNvSpPr>
          <p:nvPr/>
        </p:nvSpPr>
        <p:spPr bwMode="auto">
          <a:xfrm>
            <a:off x="3410292" y="969114"/>
            <a:ext cx="2696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dirty="0" smtClean="0"/>
              <a:t> </a:t>
            </a:r>
            <a:endParaRPr lang="zh-TW" altLang="en-US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700808"/>
            <a:ext cx="3609650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https://cdn04.pinkoi.com/pinkoi.site/spac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052" name="Picture 4" descr="https://cdn04.pinkoi.com/pinkoi.site/spac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054" name="Picture 6" descr="https://cdn04.pinkoi.com/pinkoi.site/spac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056" name="Picture 8" descr="https://cdn04.pinkoi.com/pinkoi.site/spac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908720"/>
            <a:ext cx="4778187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90996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6</a:t>
            </a:fld>
            <a:endParaRPr lang="en-US" altLang="zh-TW"/>
          </a:p>
        </p:txBody>
      </p:sp>
      <p:sp>
        <p:nvSpPr>
          <p:cNvPr id="5" name="矩形 4"/>
          <p:cNvSpPr/>
          <p:nvPr/>
        </p:nvSpPr>
        <p:spPr>
          <a:xfrm>
            <a:off x="611560" y="665976"/>
            <a:ext cx="792088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dirty="0" smtClean="0"/>
              <a:t> </a:t>
            </a:r>
            <a:r>
              <a:rPr lang="zh-TW" altLang="en-US" sz="3600" b="1" dirty="0" smtClean="0">
                <a:latin typeface="+mj-ea"/>
                <a:ea typeface="+mj-ea"/>
              </a:rPr>
              <a:t>春聯的起源</a:t>
            </a:r>
            <a:r>
              <a:rPr lang="en-US" altLang="zh-TW" sz="3600" dirty="0" smtClean="0">
                <a:latin typeface="+mj-ea"/>
                <a:ea typeface="+mj-ea"/>
              </a:rPr>
              <a:t>--</a:t>
            </a:r>
            <a:r>
              <a:rPr lang="zh-TW" altLang="en-US" sz="3600" b="1" dirty="0" smtClean="0">
                <a:latin typeface="+mj-ea"/>
                <a:ea typeface="+mj-ea"/>
              </a:rPr>
              <a:t>桃符的由來</a:t>
            </a:r>
            <a:endParaRPr lang="zh-TW" altLang="en-US" sz="3600" dirty="0" smtClean="0">
              <a:latin typeface="+mj-ea"/>
              <a:ea typeface="+mj-ea"/>
            </a:endParaRPr>
          </a:p>
          <a:p>
            <a:r>
              <a:rPr lang="zh-TW" altLang="en-US" sz="2400" dirty="0" smtClean="0">
                <a:latin typeface="+mj-ea"/>
                <a:ea typeface="+mj-ea"/>
              </a:rPr>
              <a:t>        </a:t>
            </a:r>
            <a:endParaRPr lang="en-US" altLang="zh-TW" sz="2400" dirty="0" smtClean="0">
              <a:latin typeface="+mj-ea"/>
              <a:ea typeface="+mj-ea"/>
            </a:endParaRPr>
          </a:p>
          <a:p>
            <a:pPr algn="just"/>
            <a:r>
              <a:rPr lang="zh-TW" altLang="en-US" sz="2400" dirty="0" smtClean="0">
                <a:latin typeface="+mj-ea"/>
                <a:ea typeface="+mj-ea"/>
              </a:rPr>
              <a:t>    傳說在東海度朔山上有一棵大桃樹，樹幹彎曲伸展長達三千里，兩個神人叫</a:t>
            </a:r>
            <a:r>
              <a:rPr lang="zh-TW" altLang="en-US" sz="2400" b="1" dirty="0" smtClean="0">
                <a:latin typeface="+mj-ea"/>
                <a:ea typeface="+mj-ea"/>
              </a:rPr>
              <a:t>神荼</a:t>
            </a:r>
            <a:r>
              <a:rPr lang="zh-TW" altLang="en-US" sz="2400" dirty="0" smtClean="0">
                <a:latin typeface="+mj-ea"/>
                <a:ea typeface="+mj-ea"/>
              </a:rPr>
              <a:t>（念作</a:t>
            </a:r>
            <a:r>
              <a:rPr lang="zh-TW" altLang="en-US" sz="2400" b="1" dirty="0" smtClean="0">
                <a:latin typeface="+mj-ea"/>
                <a:ea typeface="+mj-ea"/>
              </a:rPr>
              <a:t>神舒</a:t>
            </a:r>
            <a:r>
              <a:rPr lang="zh-TW" altLang="en-US" sz="2400" dirty="0" smtClean="0">
                <a:latin typeface="+mj-ea"/>
                <a:ea typeface="+mj-ea"/>
              </a:rPr>
              <a:t>）、</a:t>
            </a:r>
            <a:r>
              <a:rPr lang="zh-TW" altLang="en-US" sz="2400" b="1" dirty="0" smtClean="0">
                <a:latin typeface="+mj-ea"/>
                <a:ea typeface="+mj-ea"/>
              </a:rPr>
              <a:t>鬱壘</a:t>
            </a:r>
            <a:r>
              <a:rPr lang="en-US" altLang="zh-TW" sz="2400" dirty="0" smtClean="0">
                <a:latin typeface="+mj-ea"/>
                <a:ea typeface="+mj-ea"/>
              </a:rPr>
              <a:t>(</a:t>
            </a:r>
            <a:r>
              <a:rPr lang="zh-TW" altLang="en-US" sz="2400" dirty="0" smtClean="0">
                <a:latin typeface="+mj-ea"/>
                <a:ea typeface="+mj-ea"/>
              </a:rPr>
              <a:t>念作</a:t>
            </a:r>
            <a:r>
              <a:rPr lang="zh-TW" altLang="en-US" sz="2400" b="1" dirty="0" smtClean="0">
                <a:latin typeface="+mj-ea"/>
                <a:ea typeface="+mj-ea"/>
              </a:rPr>
              <a:t>鬱律</a:t>
            </a:r>
            <a:r>
              <a:rPr lang="zh-TW" altLang="en-US" sz="2400" dirty="0" smtClean="0">
                <a:latin typeface="+mj-ea"/>
                <a:ea typeface="+mj-ea"/>
              </a:rPr>
              <a:t>）兩兄弟。樹枝下方就是鬼門，鬼門下的山洞裡住了很多的鬼怪。神荼、鬱壘守衛在這洞門的上方，專門抓那些出去害人的鬼怪，抓到了，就把他們丟到山下去餵老虎。</a:t>
            </a:r>
          </a:p>
          <a:p>
            <a:pPr algn="just"/>
            <a:r>
              <a:rPr lang="zh-TW" altLang="en-US" sz="2400" dirty="0" smtClean="0">
                <a:latin typeface="+mj-ea"/>
                <a:ea typeface="+mj-ea"/>
              </a:rPr>
              <a:t>    因此，從周朝起，每次到了年節，百姓們就用兩塊長約六寸、寬約三寸的桃木板，畫上兩位神將的圖像或題上他們的名字，懸掛在大門的兩側，目的是要鎮邪驅鬼、祈福納祥，這就是「桃符」的由來。而神荼、鬱壘也就成為我們第一代的門神。</a:t>
            </a:r>
          </a:p>
          <a:p>
            <a:r>
              <a:rPr lang="zh-TW" altLang="en-US" sz="2400" dirty="0" smtClean="0">
                <a:solidFill>
                  <a:srgbClr val="FFC000"/>
                </a:solidFill>
              </a:rPr>
              <a:t/>
            </a:r>
            <a:br>
              <a:rPr lang="zh-TW" altLang="en-US" sz="2400" dirty="0" smtClean="0">
                <a:solidFill>
                  <a:srgbClr val="FFC000"/>
                </a:solidFill>
              </a:rPr>
            </a:br>
            <a:endParaRPr lang="zh-TW" alt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7</a:t>
            </a:fld>
            <a:endParaRPr lang="en-US" altLang="zh-TW"/>
          </a:p>
        </p:txBody>
      </p:sp>
      <p:pic>
        <p:nvPicPr>
          <p:cNvPr id="1026" name="Picture 2" descr="人面桃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36646"/>
            <a:ext cx="4680520" cy="6000666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539552" y="5301208"/>
            <a:ext cx="3096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cap="all" dirty="0" smtClean="0">
                <a:hlinkClick r:id="rId3"/>
              </a:rPr>
              <a:t>中央研究院歷史語言研究所</a:t>
            </a:r>
            <a:endParaRPr lang="en-US" altLang="zh-TW" b="1" cap="all" dirty="0" smtClean="0"/>
          </a:p>
          <a:p>
            <a:endParaRPr lang="zh-TW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467544" y="908720"/>
            <a:ext cx="3528392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b="1" dirty="0" smtClean="0">
                <a:latin typeface="+mj-ea"/>
                <a:ea typeface="+mj-ea"/>
              </a:rPr>
              <a:t>桃符</a:t>
            </a:r>
            <a:endParaRPr lang="en-US" altLang="zh-TW" sz="3200" b="1" dirty="0" smtClean="0">
              <a:latin typeface="+mj-ea"/>
              <a:ea typeface="+mj-ea"/>
            </a:endParaRPr>
          </a:p>
          <a:p>
            <a:endParaRPr lang="en-US" altLang="zh-TW" sz="2000" b="1" dirty="0" smtClean="0">
              <a:latin typeface="+mj-ea"/>
              <a:ea typeface="+mj-ea"/>
            </a:endParaRPr>
          </a:p>
          <a:p>
            <a:r>
              <a:rPr lang="zh-TW" altLang="en-US" sz="2400" dirty="0" smtClean="0">
                <a:latin typeface="+mj-ea"/>
                <a:ea typeface="+mj-ea"/>
              </a:rPr>
              <a:t>木功能形制：人面符</a:t>
            </a:r>
            <a:endParaRPr lang="en-US" altLang="zh-TW" sz="2400" dirty="0" smtClean="0">
              <a:latin typeface="+mj-ea"/>
              <a:ea typeface="+mj-ea"/>
            </a:endParaRPr>
          </a:p>
          <a:p>
            <a:r>
              <a:rPr lang="en-US" altLang="zh-TW" sz="2400" dirty="0" smtClean="0">
                <a:latin typeface="+mj-ea"/>
                <a:ea typeface="+mj-ea"/>
              </a:rPr>
              <a:t>(</a:t>
            </a:r>
            <a:r>
              <a:rPr lang="zh-TW" altLang="en-US" sz="2400" dirty="0" smtClean="0">
                <a:latin typeface="+mj-ea"/>
                <a:ea typeface="+mj-ea"/>
              </a:rPr>
              <a:t>上端方形、下端尖形</a:t>
            </a:r>
            <a:r>
              <a:rPr lang="en-US" altLang="zh-TW" sz="2400" dirty="0" smtClean="0">
                <a:latin typeface="+mj-ea"/>
                <a:ea typeface="+mj-ea"/>
              </a:rPr>
              <a:t>)</a:t>
            </a:r>
          </a:p>
          <a:p>
            <a:endParaRPr lang="en-US" altLang="zh-TW" sz="2400" dirty="0" smtClean="0">
              <a:latin typeface="+mj-ea"/>
              <a:ea typeface="+mj-ea"/>
            </a:endParaRPr>
          </a:p>
          <a:p>
            <a:r>
              <a:rPr lang="zh-TW" altLang="en-US" sz="2400" dirty="0" smtClean="0">
                <a:latin typeface="+mj-ea"/>
                <a:ea typeface="+mj-ea"/>
              </a:rPr>
              <a:t>根據考證，這些面貌兇惡的木人，很可能是漢人用來避惡鬼和凶邪的桃符。木人下端尖銳，以便插在門戶上。</a:t>
            </a:r>
            <a:endParaRPr lang="zh-TW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8</a:t>
            </a:fld>
            <a:endParaRPr lang="en-US" altLang="zh-TW"/>
          </a:p>
        </p:txBody>
      </p:sp>
      <p:pic>
        <p:nvPicPr>
          <p:cNvPr id="53250" name="Picture 2" descr="C:\Users\user\Desktop\描绘神荼郁垒的年画_图片_互动百科_files\01000000000000119088147314235_1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492896"/>
            <a:ext cx="2808312" cy="2748133"/>
          </a:xfrm>
          <a:prstGeom prst="rect">
            <a:avLst/>
          </a:prstGeom>
          <a:noFill/>
        </p:spPr>
      </p:pic>
      <p:pic>
        <p:nvPicPr>
          <p:cNvPr id="53253" name="Picture 5" descr="C:\Users\user\Desktop\描绘神荼郁垒的年画_图片_互动百科_files\013000003398241268269982888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980728"/>
            <a:ext cx="4802122" cy="4680520"/>
          </a:xfrm>
          <a:prstGeom prst="rect">
            <a:avLst/>
          </a:prstGeom>
          <a:noFill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 l="60017" t="25041" r="13261" b="25187"/>
          <a:stretch>
            <a:fillRect/>
          </a:stretch>
        </p:blipFill>
        <p:spPr bwMode="auto">
          <a:xfrm rot="18838689">
            <a:off x="1313152" y="786836"/>
            <a:ext cx="1288727" cy="129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683568" y="558924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 smtClean="0">
                <a:latin typeface="+mj-ea"/>
                <a:ea typeface="+mj-ea"/>
              </a:rPr>
              <a:t>門神：神荼、鬱壘</a:t>
            </a:r>
            <a:endParaRPr lang="zh-TW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9</a:t>
            </a:fld>
            <a:endParaRPr lang="en-US" altLang="zh-TW"/>
          </a:p>
        </p:txBody>
      </p:sp>
      <p:pic>
        <p:nvPicPr>
          <p:cNvPr id="60418" name="Picture 2" descr="https://upload.wikimedia.org/wikipedia/commons/thumb/7/76/HK_Wan_Chai_Stone_Nullah_Lane_Blue_House_74D_n_Door_Gods_n_Letter_Box.JPG/800px-HK_Wan_Chai_Stone_Nullah_Lane_Blue_House_74D_n_Door_Gods_n_Letter_Bo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3581640" cy="4777012"/>
          </a:xfrm>
          <a:prstGeom prst="rect">
            <a:avLst/>
          </a:prstGeom>
          <a:noFill/>
        </p:spPr>
      </p:pic>
      <p:pic>
        <p:nvPicPr>
          <p:cNvPr id="60420" name="Picture 4" descr="https://upload.wikimedia.org/wikipedia/commons/thumb/d/d4/Korean.Folk.Village-Minsokchon-04.jpg/800px-Korean.Folk.Village-Minsokchon-04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4932040" y="692696"/>
            <a:ext cx="3581640" cy="4777012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4716016" y="5723964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 smtClean="0">
                <a:latin typeface="+mj-ea"/>
                <a:ea typeface="+mj-ea"/>
              </a:rPr>
              <a:t>朝鮮門神（左）與揮春（右）</a:t>
            </a:r>
            <a:endParaRPr lang="zh-TW" altLang="en-US" sz="2400" dirty="0"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5576" y="572396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 smtClean="0">
                <a:latin typeface="+mj-ea"/>
                <a:ea typeface="+mj-ea"/>
              </a:rPr>
              <a:t>中國的門神通常是一對</a:t>
            </a:r>
            <a:endParaRPr lang="zh-TW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宣紙">
  <a:themeElements>
    <a:clrScheme name="宣紙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宣紙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23585</TotalTime>
  <Words>1223</Words>
  <Application>Microsoft Office PowerPoint</Application>
  <PresentationFormat>如螢幕大小 (4:3)</PresentationFormat>
  <Paragraphs>152</Paragraphs>
  <Slides>52</Slides>
  <Notes>0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52</vt:i4>
      </vt:variant>
      <vt:variant>
        <vt:lpstr>自訂放映</vt:lpstr>
      </vt:variant>
      <vt:variant>
        <vt:i4>1</vt:i4>
      </vt:variant>
    </vt:vector>
  </HeadingPairs>
  <TitlesOfParts>
    <vt:vector size="54" baseType="lpstr">
      <vt:lpstr>宣紙</vt:lpstr>
      <vt:lpstr>投影片 1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  <vt:lpstr>投影片 17</vt:lpstr>
      <vt:lpstr>投影片 18</vt:lpstr>
      <vt:lpstr>投影片 19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投影片 27</vt:lpstr>
      <vt:lpstr>投影片 28</vt:lpstr>
      <vt:lpstr>投影片 29</vt:lpstr>
      <vt:lpstr>投影片 30</vt:lpstr>
      <vt:lpstr>投影片 31</vt:lpstr>
      <vt:lpstr>投影片 32</vt:lpstr>
      <vt:lpstr>投影片 33</vt:lpstr>
      <vt:lpstr>投影片 34</vt:lpstr>
      <vt:lpstr>投影片 35</vt:lpstr>
      <vt:lpstr>投影片 36</vt:lpstr>
      <vt:lpstr>投影片 37</vt:lpstr>
      <vt:lpstr>投影片 38</vt:lpstr>
      <vt:lpstr>投影片 39</vt:lpstr>
      <vt:lpstr>投影片 40</vt:lpstr>
      <vt:lpstr>投影片 41</vt:lpstr>
      <vt:lpstr>投影片 42</vt:lpstr>
      <vt:lpstr>投影片 43</vt:lpstr>
      <vt:lpstr>投影片 44</vt:lpstr>
      <vt:lpstr>投影片 45</vt:lpstr>
      <vt:lpstr>投影片 46</vt:lpstr>
      <vt:lpstr>投影片 47</vt:lpstr>
      <vt:lpstr>投影片 48</vt:lpstr>
      <vt:lpstr>投影片 49</vt:lpstr>
      <vt:lpstr>投影片 50</vt:lpstr>
      <vt:lpstr>投影片 51</vt:lpstr>
      <vt:lpstr>投影片 52</vt:lpstr>
      <vt:lpstr>自訂放映1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Administrator</dc:creator>
  <cp:lastModifiedBy>user</cp:lastModifiedBy>
  <cp:revision>1348</cp:revision>
  <cp:lastPrinted>1601-01-01T00:00:00Z</cp:lastPrinted>
  <dcterms:created xsi:type="dcterms:W3CDTF">1601-01-01T00:00:00Z</dcterms:created>
  <dcterms:modified xsi:type="dcterms:W3CDTF">2017-01-16T01:35:09Z</dcterms:modified>
</cp:coreProperties>
</file>